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3"/>
    <p:sldMasterId id="2147483710" r:id="rId4"/>
    <p:sldMasterId id="2147483711" r:id="rId5"/>
    <p:sldMasterId id="214748371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Merriweather Sans"/>
      <p:regular r:id="rId47"/>
      <p:bold r:id="rId48"/>
      <p:italic r:id="rId49"/>
      <p:boldItalic r:id="rId50"/>
    </p:embeddedFont>
    <p:embeddedFont>
      <p:font typeface="Economica"/>
      <p:regular r:id="rId51"/>
      <p:bold r:id="rId52"/>
      <p:italic r:id="rId53"/>
      <p:boldItalic r:id="rId54"/>
    </p:embeddedFont>
    <p:embeddedFont>
      <p:font typeface="Lato"/>
      <p:regular r:id="rId55"/>
      <p:bold r:id="rId56"/>
      <p:italic r:id="rId57"/>
      <p:boldItalic r:id="rId58"/>
    </p:embeddedFont>
    <p:embeddedFont>
      <p:font typeface="Helvetica Neue"/>
      <p:regular r:id="rId59"/>
      <p:bold r:id="rId60"/>
      <p:italic r:id="rId61"/>
      <p:boldItalic r:id="rId62"/>
    </p:embeddedFont>
    <p:embeddedFont>
      <p:font typeface="Gill Sans"/>
      <p:regular r:id="rId63"/>
      <p:bold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MerriweatherSans-bold.fntdata"/><Relationship Id="rId47" Type="http://schemas.openxmlformats.org/officeDocument/2006/relationships/font" Target="fonts/MerriweatherSans-regular.fntdata"/><Relationship Id="rId49" Type="http://schemas.openxmlformats.org/officeDocument/2006/relationships/font" Target="fonts/MerriweatherSans-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3.xml"/><Relationship Id="rId64" Type="http://schemas.openxmlformats.org/officeDocument/2006/relationships/font" Target="fonts/GillSans-bold.fntdata"/><Relationship Id="rId63" Type="http://schemas.openxmlformats.org/officeDocument/2006/relationships/font" Target="fonts/GillSans-regular.fntdata"/><Relationship Id="rId22" Type="http://schemas.openxmlformats.org/officeDocument/2006/relationships/slide" Target="slides/slide15.xml"/><Relationship Id="rId66" Type="http://schemas.openxmlformats.org/officeDocument/2006/relationships/font" Target="fonts/OpenSans-bold.fntdata"/><Relationship Id="rId21" Type="http://schemas.openxmlformats.org/officeDocument/2006/relationships/slide" Target="slides/slide14.xml"/><Relationship Id="rId65" Type="http://schemas.openxmlformats.org/officeDocument/2006/relationships/font" Target="fonts/OpenSans-regular.fntdata"/><Relationship Id="rId24" Type="http://schemas.openxmlformats.org/officeDocument/2006/relationships/slide" Target="slides/slide17.xml"/><Relationship Id="rId68" Type="http://schemas.openxmlformats.org/officeDocument/2006/relationships/font" Target="fonts/OpenSans-boldItalic.fntdata"/><Relationship Id="rId23" Type="http://schemas.openxmlformats.org/officeDocument/2006/relationships/slide" Target="slides/slide16.xml"/><Relationship Id="rId67" Type="http://schemas.openxmlformats.org/officeDocument/2006/relationships/font" Target="fonts/OpenSans-italic.fntdata"/><Relationship Id="rId60" Type="http://schemas.openxmlformats.org/officeDocument/2006/relationships/font" Target="fonts/HelveticaNeue-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conomica-regular.fntdata"/><Relationship Id="rId50" Type="http://schemas.openxmlformats.org/officeDocument/2006/relationships/font" Target="fonts/MerriweatherSans-boldItalic.fntdata"/><Relationship Id="rId53" Type="http://schemas.openxmlformats.org/officeDocument/2006/relationships/font" Target="fonts/Economica-italic.fntdata"/><Relationship Id="rId52" Type="http://schemas.openxmlformats.org/officeDocument/2006/relationships/font" Target="fonts/Economica-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Economica-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HelveticaNeue-regular.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Anyone know when THE human genome was sequenced?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0adcf8243_0_7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0adcf8243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0adcf8243_0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g20adcf8243_0_7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400" u="none" cap="none" strike="noStrike">
                <a:latin typeface="Times"/>
                <a:ea typeface="Times"/>
                <a:cs typeface="Times"/>
                <a:sym typeface="Times"/>
              </a:rPr>
              <a:t>one T out of 10 chroms, while 9 Cs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0adcf8243_0_7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g20adcf8243_0_7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400" u="none" cap="none" strike="noStrike">
                <a:latin typeface="Times"/>
                <a:ea typeface="Times"/>
                <a:cs typeface="Times"/>
                <a:sym typeface="Times"/>
              </a:rPr>
              <a:t>now the T has been inherited by others and is now present on 4 of 10 chromosomes.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adcf8243_0_19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0adcf8243_0_19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0adcf8243_0_7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0adcf8243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caf231d3e_2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7caf231d3e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0adcf8243_0_7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g20adcf8243_0_7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de novo mutations lead to many developmental disorders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Note that is very difficult to distinguish de novo mutations that occurred in one parent’s germ cells from mutations that occur in early development right after fertilization.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adcf8243_0_19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0adcf8243_0_1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0adcf8243_0_19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0adcf8243_0_1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0adcf8243_0_20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20adcf8243_0_2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adcf8243_0_2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0adcf8243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0adcf8243_0_8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20adcf8243_0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0adcf8243_0_8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g20adcf8243_0_8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400" u="none" cap="none" strike="noStrike">
                <a:latin typeface="Times"/>
                <a:ea typeface="Times"/>
                <a:cs typeface="Times"/>
                <a:sym typeface="Times"/>
              </a:rPr>
              <a:t>let’s get into more detail about how this happens.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0adcf8243_0_1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9" name="Google Shape;1089;g20adcf8243_0_12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3700" u="none" cap="none" strike="noStrike">
                <a:solidFill>
                  <a:srgbClr val="0000FF"/>
                </a:solidFill>
                <a:latin typeface="Times"/>
                <a:ea typeface="Times"/>
                <a:cs typeface="Times"/>
                <a:sym typeface="Times"/>
              </a:rPr>
              <a:t>E</a:t>
            </a:r>
            <a:r>
              <a:rPr b="0" i="0" lang="en" sz="1400" u="none" cap="none" strike="noStrike">
                <a:latin typeface="Times"/>
                <a:ea typeface="Times"/>
                <a:cs typeface="Times"/>
                <a:sym typeface="Times"/>
              </a:rPr>
              <a:t>xamples of "genetic bottlenecks" include the elephant seal (mercilessly hunted to near extinction in Baja California) and the endemic Torrey pine (</a:t>
            </a:r>
            <a:r>
              <a:rPr b="1" i="0" lang="en" sz="1400" u="none" cap="none" strike="noStrike">
                <a:latin typeface="Times"/>
                <a:ea typeface="Times"/>
                <a:cs typeface="Times"/>
                <a:sym typeface="Times"/>
              </a:rPr>
              <a:t>Pinus torreyana</a:t>
            </a:r>
            <a:r>
              <a:rPr b="0" i="0" lang="en" sz="1400" u="none" cap="none" strike="noStrike">
                <a:latin typeface="Times"/>
                <a:ea typeface="Times"/>
                <a:cs typeface="Times"/>
                <a:sym typeface="Times"/>
              </a:rPr>
              <a:t>) of San Diego County. The elephant seal was hunted almost to extinction in the 1800s, and by the end of the 1890s only about 20 survived. Because elephant seals breed harem-style, with a single male mating with a harem of females, one male may have fathered all the offspring at the extreme bottleneck point. The population today has expanded to about 30,000, but biochemical analysis shows that all of the elephant seals are almost genetically identical.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0adcf8243_0_1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6" name="Google Shape;1236;g20adcf8243_0_14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3700" u="none" cap="none" strike="noStrike">
                <a:solidFill>
                  <a:srgbClr val="0000FF"/>
                </a:solidFill>
                <a:latin typeface="Times"/>
                <a:ea typeface="Times"/>
                <a:cs typeface="Times"/>
                <a:sym typeface="Times"/>
              </a:rPr>
              <a:t>E</a:t>
            </a:r>
            <a:r>
              <a:rPr b="0" i="0" lang="en" sz="1400" u="none" cap="none" strike="noStrike">
                <a:latin typeface="Times"/>
                <a:ea typeface="Times"/>
                <a:cs typeface="Times"/>
                <a:sym typeface="Times"/>
              </a:rPr>
              <a:t>xamples of "genetic bottlenecks" include the elephant seal (mercilessly hunted to near extinction in Baja California) and the endemic Torrey pine (</a:t>
            </a:r>
            <a:r>
              <a:rPr b="1" i="0" lang="en" sz="1400" u="none" cap="none" strike="noStrike">
                <a:latin typeface="Times"/>
                <a:ea typeface="Times"/>
                <a:cs typeface="Times"/>
                <a:sym typeface="Times"/>
              </a:rPr>
              <a:t>Pinus torreyana</a:t>
            </a:r>
            <a:r>
              <a:rPr b="0" i="0" lang="en" sz="1400" u="none" cap="none" strike="noStrike">
                <a:latin typeface="Times"/>
                <a:ea typeface="Times"/>
                <a:cs typeface="Times"/>
                <a:sym typeface="Times"/>
              </a:rPr>
              <a:t>) of San Diego County. The elephant seal was hunted almost to extinction in the 1800s, and by the end of the 1890s only about 20 survived. Because elephant seals breed harem-style, with a single male mating with a harem of females, one male may have fathered all the offspring at the extreme bottleneck point. The population today has expanded to about 30,000, but biochemical analysis shows that all of the elephant seals are almost genetically identical.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0adcf8243_0_1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5" name="Google Shape;1395;g20adcf8243_0_15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3700" u="none" cap="none" strike="noStrike">
                <a:solidFill>
                  <a:srgbClr val="0000FF"/>
                </a:solidFill>
                <a:latin typeface="Times"/>
                <a:ea typeface="Times"/>
                <a:cs typeface="Times"/>
                <a:sym typeface="Times"/>
              </a:rPr>
              <a:t>E</a:t>
            </a:r>
            <a:r>
              <a:rPr b="0" i="0" lang="en" sz="1400" u="none" cap="none" strike="noStrike">
                <a:latin typeface="Times"/>
                <a:ea typeface="Times"/>
                <a:cs typeface="Times"/>
                <a:sym typeface="Times"/>
              </a:rPr>
              <a:t>xamples of "genetic bottlenecks" include the elephant seal (mercilessly hunted to near extinction in Baja California) and the endemic Torrey pine (</a:t>
            </a:r>
            <a:r>
              <a:rPr b="1" i="0" lang="en" sz="1400" u="none" cap="none" strike="noStrike">
                <a:latin typeface="Times"/>
                <a:ea typeface="Times"/>
                <a:cs typeface="Times"/>
                <a:sym typeface="Times"/>
              </a:rPr>
              <a:t>Pinus torreyana</a:t>
            </a:r>
            <a:r>
              <a:rPr b="0" i="0" lang="en" sz="1400" u="none" cap="none" strike="noStrike">
                <a:latin typeface="Times"/>
                <a:ea typeface="Times"/>
                <a:cs typeface="Times"/>
                <a:sym typeface="Times"/>
              </a:rPr>
              <a:t>) of San Diego County. The elephant seal was hunted almost to extinction in the 1800s, and by the end of the 1890s only about 20 survived. Because elephant seals breed harem-style, with a single male mating with a harem of females, one male may have fathered all the offspring at the extreme bottleneck point. The population today has expanded to about 30,000, but biochemical analysis shows that all of the elephant seals are almost genetically identical.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0adcf8243_0_18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20adcf8243_0_18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0adcf8243_0_21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g20adcf8243_0_2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0adcf8243_0_22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g20adcf8243_0_2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0adcf8243_0_22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g20adcf8243_0_2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0adcf8243_0_22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20adcf8243_0_2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adcf8243_0_4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0adcf8243_0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1d43e68036_0_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g11d43e6803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0adcf8243_0_2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g20adcf8243_0_2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a288b65a70_2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g2a288b65a70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0adcf8243_0_22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g20adcf8243_0_2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0adcf8243_0_22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g20adcf8243_0_2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0adcf8243_0_23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g20adcf8243_0_2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0adcf8243_0_23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g20adcf8243_0_2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0adcf8243_0_24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linkage disequilibrium</a:t>
            </a:r>
            <a:r>
              <a:rPr lang="en" sz="1200">
                <a:solidFill>
                  <a:srgbClr val="222222"/>
                </a:solidFill>
                <a:highlight>
                  <a:srgbClr val="FFFFFF"/>
                </a:highlight>
              </a:rPr>
              <a:t> is the non-random association of alleles at different loci. Loci are said to be in </a:t>
            </a:r>
            <a:r>
              <a:rPr b="1" lang="en" sz="1200">
                <a:solidFill>
                  <a:srgbClr val="222222"/>
                </a:solidFill>
                <a:highlight>
                  <a:srgbClr val="FFFFFF"/>
                </a:highlight>
              </a:rPr>
              <a:t>linkage disequilibrium</a:t>
            </a:r>
            <a:r>
              <a:rPr lang="en" sz="1200">
                <a:solidFill>
                  <a:srgbClr val="222222"/>
                </a:solidFill>
                <a:highlight>
                  <a:srgbClr val="FFFFFF"/>
                </a:highlight>
              </a:rPr>
              <a:t> when the frequency of association of their different alleles is higher or lower than what would be expected if the loci were independent and associated randomly.</a:t>
            </a:r>
            <a:endParaRPr/>
          </a:p>
        </p:txBody>
      </p:sp>
      <p:sp>
        <p:nvSpPr>
          <p:cNvPr id="1782" name="Google Shape;1782;g20adcf8243_0_2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0adcf8243_0_23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linkage disequilibrium</a:t>
            </a:r>
            <a:r>
              <a:rPr lang="en" sz="1200">
                <a:solidFill>
                  <a:srgbClr val="222222"/>
                </a:solidFill>
                <a:highlight>
                  <a:srgbClr val="FFFFFF"/>
                </a:highlight>
              </a:rPr>
              <a:t> is the non-random association of alleles at different loci. Loci are said to be in </a:t>
            </a:r>
            <a:r>
              <a:rPr b="1" lang="en" sz="1200">
                <a:solidFill>
                  <a:srgbClr val="222222"/>
                </a:solidFill>
                <a:highlight>
                  <a:srgbClr val="FFFFFF"/>
                </a:highlight>
              </a:rPr>
              <a:t>linkage disequilibrium</a:t>
            </a:r>
            <a:r>
              <a:rPr lang="en" sz="1200">
                <a:solidFill>
                  <a:srgbClr val="222222"/>
                </a:solidFill>
                <a:highlight>
                  <a:srgbClr val="FFFFFF"/>
                </a:highlight>
              </a:rPr>
              <a:t> when the frequency of association of their different alleles is higher or lower than what would be expected if the loci were independent and associated randomly.</a:t>
            </a:r>
            <a:endParaRPr/>
          </a:p>
        </p:txBody>
      </p:sp>
      <p:sp>
        <p:nvSpPr>
          <p:cNvPr id="1819" name="Google Shape;1819;g20adcf8243_0_2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0adcf8243_0_24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linkage disequilibrium</a:t>
            </a:r>
            <a:r>
              <a:rPr lang="en" sz="1200">
                <a:solidFill>
                  <a:srgbClr val="222222"/>
                </a:solidFill>
                <a:highlight>
                  <a:srgbClr val="FFFFFF"/>
                </a:highlight>
              </a:rPr>
              <a:t> is the non-random association of alleles at different loci. Loci are said to be in </a:t>
            </a:r>
            <a:r>
              <a:rPr b="1" lang="en" sz="1200">
                <a:solidFill>
                  <a:srgbClr val="222222"/>
                </a:solidFill>
                <a:highlight>
                  <a:srgbClr val="FFFFFF"/>
                </a:highlight>
              </a:rPr>
              <a:t>linkage disequilibrium</a:t>
            </a:r>
            <a:r>
              <a:rPr lang="en" sz="1200">
                <a:solidFill>
                  <a:srgbClr val="222222"/>
                </a:solidFill>
                <a:highlight>
                  <a:srgbClr val="FFFFFF"/>
                </a:highlight>
              </a:rPr>
              <a:t> when the frequency of association of their different alleles is higher or lower than what would be expected if the loci were independent and associated randomly.</a:t>
            </a:r>
            <a:endParaRPr/>
          </a:p>
        </p:txBody>
      </p:sp>
      <p:sp>
        <p:nvSpPr>
          <p:cNvPr id="1856" name="Google Shape;1856;g20adcf8243_0_2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adcf8243_0_3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0adcf8243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adcf8243_0_4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0adcf8243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adcf8243_0_6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0adcf8243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adcf8243_0_4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0adcf8243_0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91362f894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691362f8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c260d72d8_5_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c260d72d8_5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2" name="Google Shape;12;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3" name="Google Shape;53;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61" name="Shape 61"/>
        <p:cNvGrpSpPr/>
        <p:nvPr/>
      </p:nvGrpSpPr>
      <p:grpSpPr>
        <a:xfrm>
          <a:off x="0" y="0"/>
          <a:ext cx="0" cy="0"/>
          <a:chOff x="0" y="0"/>
          <a:chExt cx="0" cy="0"/>
        </a:xfrm>
      </p:grpSpPr>
      <p:sp>
        <p:nvSpPr>
          <p:cNvPr id="62" name="Google Shape;62;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3" name="Google Shape;63;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64" name="Google Shape;64;p14"/>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65" name="Shape 65"/>
        <p:cNvGrpSpPr/>
        <p:nvPr/>
      </p:nvGrpSpPr>
      <p:grpSpPr>
        <a:xfrm>
          <a:off x="0" y="0"/>
          <a:ext cx="0" cy="0"/>
          <a:chOff x="0" y="0"/>
          <a:chExt cx="0" cy="0"/>
        </a:xfrm>
      </p:grpSpPr>
      <p:sp>
        <p:nvSpPr>
          <p:cNvPr id="66" name="Google Shape;66;p15"/>
          <p:cNvSpPr txBox="1"/>
          <p:nvPr>
            <p:ph type="title"/>
          </p:nvPr>
        </p:nvSpPr>
        <p:spPr>
          <a:xfrm>
            <a:off x="500063" y="133945"/>
            <a:ext cx="8125800" cy="636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56D6"/>
              </a:buClr>
              <a:buSzPts val="900"/>
              <a:buFont typeface="Lato"/>
              <a:buNone/>
              <a:defRPr b="0" i="0" sz="4100" u="none" cap="none" strike="noStrike">
                <a:solidFill>
                  <a:srgbClr val="0056D6"/>
                </a:solidFill>
                <a:latin typeface="Lato"/>
                <a:ea typeface="Lato"/>
                <a:cs typeface="Lato"/>
                <a:sym typeface="Lato"/>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7" name="Google Shape;67;p15"/>
          <p:cNvSpPr txBox="1"/>
          <p:nvPr>
            <p:ph idx="1" type="body"/>
          </p:nvPr>
        </p:nvSpPr>
        <p:spPr>
          <a:xfrm>
            <a:off x="500063" y="1460004"/>
            <a:ext cx="8125800" cy="3013800"/>
          </a:xfrm>
          <a:prstGeom prst="rect">
            <a:avLst/>
          </a:prstGeom>
          <a:noFill/>
          <a:ln>
            <a:noFill/>
          </a:ln>
        </p:spPr>
        <p:txBody>
          <a:bodyPr anchorCtr="0" anchor="ctr" bIns="58925" lIns="58925" spcFirstLastPara="1" rIns="58925" wrap="square" tIns="58925">
            <a:noAutofit/>
          </a:bodyPr>
          <a:lstStyle>
            <a:lvl1pPr indent="-374650" lvl="0" marL="4572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1pPr>
            <a:lvl2pPr indent="-374650" lvl="1" marL="9144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2pPr>
            <a:lvl3pPr indent="-374650" lvl="2" marL="13716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3pPr>
            <a:lvl4pPr indent="-374650" lvl="3" marL="18288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4pPr>
            <a:lvl5pPr indent="-374650" lvl="4" marL="22860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68" name="Google Shape;68;p15"/>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69" name="Shape 69"/>
        <p:cNvGrpSpPr/>
        <p:nvPr/>
      </p:nvGrpSpPr>
      <p:grpSpPr>
        <a:xfrm>
          <a:off x="0" y="0"/>
          <a:ext cx="0" cy="0"/>
          <a:chOff x="0" y="0"/>
          <a:chExt cx="0" cy="0"/>
        </a:xfrm>
      </p:grpSpPr>
      <p:sp>
        <p:nvSpPr>
          <p:cNvPr id="70" name="Google Shape;70;p16"/>
          <p:cNvSpPr txBox="1"/>
          <p:nvPr>
            <p:ph type="title"/>
          </p:nvPr>
        </p:nvSpPr>
        <p:spPr>
          <a:xfrm>
            <a:off x="500063" y="133945"/>
            <a:ext cx="8125800" cy="636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56D6"/>
              </a:buClr>
              <a:buSzPts val="900"/>
              <a:buFont typeface="Helvetica Neue"/>
              <a:buNone/>
              <a:defRPr b="0" i="0" sz="4100" u="none" cap="none" strike="noStrike">
                <a:solidFill>
                  <a:srgbClr val="0056D6"/>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71" name="Google Shape;71;p16"/>
          <p:cNvSpPr txBox="1"/>
          <p:nvPr>
            <p:ph idx="1" type="body"/>
          </p:nvPr>
        </p:nvSpPr>
        <p:spPr>
          <a:xfrm>
            <a:off x="500063" y="1460004"/>
            <a:ext cx="8125800" cy="3013800"/>
          </a:xfrm>
          <a:prstGeom prst="rect">
            <a:avLst/>
          </a:prstGeom>
          <a:noFill/>
          <a:ln>
            <a:noFill/>
          </a:ln>
        </p:spPr>
        <p:txBody>
          <a:bodyPr anchorCtr="0" anchor="ctr" bIns="58925" lIns="58925" spcFirstLastPara="1" rIns="58925" wrap="square" tIns="58925">
            <a:noAutofit/>
          </a:bodyPr>
          <a:lstStyle>
            <a:lvl1pPr indent="-374650" lvl="0" marL="4572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2" name="Google Shape;72;p16"/>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p:cSld name="Title &amp; Bullets - 2 Column">
    <p:spTree>
      <p:nvGrpSpPr>
        <p:cNvPr id="73" name="Shape 73"/>
        <p:cNvGrpSpPr/>
        <p:nvPr/>
      </p:nvGrpSpPr>
      <p:grpSpPr>
        <a:xfrm>
          <a:off x="0" y="0"/>
          <a:ext cx="0" cy="0"/>
          <a:chOff x="0" y="0"/>
          <a:chExt cx="0" cy="0"/>
        </a:xfrm>
      </p:grpSpPr>
      <p:sp>
        <p:nvSpPr>
          <p:cNvPr id="74" name="Google Shape;74;p1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75" name="Google Shape;75;p17"/>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50850" lvl="1" marL="9144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50850" lvl="2" marL="13716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50850" lvl="3" marL="18288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50850" lvl="4" marL="22860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6" name="Google Shape;76;p17"/>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77" name="Shape 77"/>
        <p:cNvGrpSpPr/>
        <p:nvPr/>
      </p:nvGrpSpPr>
      <p:grpSpPr>
        <a:xfrm>
          <a:off x="0" y="0"/>
          <a:ext cx="0" cy="0"/>
          <a:chOff x="0" y="0"/>
          <a:chExt cx="0" cy="0"/>
        </a:xfrm>
      </p:grpSpPr>
      <p:sp>
        <p:nvSpPr>
          <p:cNvPr id="78" name="Google Shape;78;p18"/>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9"/>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82" name="Shape 82"/>
        <p:cNvGrpSpPr/>
        <p:nvPr/>
      </p:nvGrpSpPr>
      <p:grpSpPr>
        <a:xfrm>
          <a:off x="0" y="0"/>
          <a:ext cx="0" cy="0"/>
          <a:chOff x="0" y="0"/>
          <a:chExt cx="0" cy="0"/>
        </a:xfrm>
      </p:grpSpPr>
      <p:sp>
        <p:nvSpPr>
          <p:cNvPr id="83" name="Google Shape;83;p2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84" name="Google Shape;84;p20"/>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85" name="Shape 85"/>
        <p:cNvGrpSpPr/>
        <p:nvPr/>
      </p:nvGrpSpPr>
      <p:grpSpPr>
        <a:xfrm>
          <a:off x="0" y="0"/>
          <a:ext cx="0" cy="0"/>
          <a:chOff x="0" y="0"/>
          <a:chExt cx="0" cy="0"/>
        </a:xfrm>
      </p:grpSpPr>
      <p:sp>
        <p:nvSpPr>
          <p:cNvPr id="86" name="Google Shape;86;p21"/>
          <p:cNvSpPr txBox="1"/>
          <p:nvPr>
            <p:ph type="title"/>
          </p:nvPr>
        </p:nvSpPr>
        <p:spPr>
          <a:xfrm>
            <a:off x="892969" y="1567160"/>
            <a:ext cx="7358100" cy="20091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87" name="Google Shape;87;p21"/>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6" name="Google Shape;16;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88" name="Shape 88"/>
        <p:cNvGrpSpPr/>
        <p:nvPr/>
      </p:nvGrpSpPr>
      <p:grpSpPr>
        <a:xfrm>
          <a:off x="0" y="0"/>
          <a:ext cx="0" cy="0"/>
          <a:chOff x="0" y="0"/>
          <a:chExt cx="0" cy="0"/>
        </a:xfrm>
      </p:grpSpPr>
      <p:sp>
        <p:nvSpPr>
          <p:cNvPr id="89" name="Google Shape;89;p22"/>
          <p:cNvSpPr/>
          <p:nvPr>
            <p:ph idx="2" type="pic"/>
          </p:nvPr>
        </p:nvSpPr>
        <p:spPr>
          <a:xfrm>
            <a:off x="1714500" y="863947"/>
            <a:ext cx="5715000" cy="24045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type="title"/>
          </p:nvPr>
        </p:nvSpPr>
        <p:spPr>
          <a:xfrm>
            <a:off x="892969" y="3884414"/>
            <a:ext cx="7358100" cy="8976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1" name="Google Shape;91;p22"/>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Reflection">
  <p:cSld name="Photo - Horizontal Reflection">
    <p:spTree>
      <p:nvGrpSpPr>
        <p:cNvPr id="92" name="Shape 92"/>
        <p:cNvGrpSpPr/>
        <p:nvPr/>
      </p:nvGrpSpPr>
      <p:grpSpPr>
        <a:xfrm>
          <a:off x="0" y="0"/>
          <a:ext cx="0" cy="0"/>
          <a:chOff x="0" y="0"/>
          <a:chExt cx="0" cy="0"/>
        </a:xfrm>
      </p:grpSpPr>
      <p:sp>
        <p:nvSpPr>
          <p:cNvPr id="93" name="Google Shape;93;p23"/>
          <p:cNvSpPr/>
          <p:nvPr>
            <p:ph idx="2" type="pic"/>
          </p:nvPr>
        </p:nvSpPr>
        <p:spPr>
          <a:xfrm>
            <a:off x="1714500" y="863947"/>
            <a:ext cx="5715000" cy="24045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type="title"/>
          </p:nvPr>
        </p:nvSpPr>
        <p:spPr>
          <a:xfrm>
            <a:off x="892969" y="3884414"/>
            <a:ext cx="7358100" cy="8976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5" name="Google Shape;95;p23"/>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96" name="Shape 96"/>
        <p:cNvGrpSpPr/>
        <p:nvPr/>
      </p:nvGrpSpPr>
      <p:grpSpPr>
        <a:xfrm>
          <a:off x="0" y="0"/>
          <a:ext cx="0" cy="0"/>
          <a:chOff x="0" y="0"/>
          <a:chExt cx="0" cy="0"/>
        </a:xfrm>
      </p:grpSpPr>
      <p:sp>
        <p:nvSpPr>
          <p:cNvPr id="97" name="Google Shape;97;p24"/>
          <p:cNvSpPr/>
          <p:nvPr>
            <p:ph idx="2" type="pic"/>
          </p:nvPr>
        </p:nvSpPr>
        <p:spPr>
          <a:xfrm>
            <a:off x="5009555" y="1038076"/>
            <a:ext cx="2964600" cy="29670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8" name="Google Shape;98;p24"/>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9" name="Google Shape;99;p24"/>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0" name="Google Shape;100;p24"/>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Reflection">
  <p:cSld name="Photo - Vertical Reflection">
    <p:spTree>
      <p:nvGrpSpPr>
        <p:cNvPr id="101" name="Shape 101"/>
        <p:cNvGrpSpPr/>
        <p:nvPr/>
      </p:nvGrpSpPr>
      <p:grpSpPr>
        <a:xfrm>
          <a:off x="0" y="0"/>
          <a:ext cx="0" cy="0"/>
          <a:chOff x="0" y="0"/>
          <a:chExt cx="0" cy="0"/>
        </a:xfrm>
      </p:grpSpPr>
      <p:sp>
        <p:nvSpPr>
          <p:cNvPr id="102" name="Google Shape;102;p25"/>
          <p:cNvSpPr/>
          <p:nvPr>
            <p:ph idx="2" type="pic"/>
          </p:nvPr>
        </p:nvSpPr>
        <p:spPr>
          <a:xfrm>
            <a:off x="5009555" y="1038076"/>
            <a:ext cx="2964600" cy="29670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3" name="Google Shape;103;p25"/>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04" name="Google Shape;104;p25"/>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5" name="Google Shape;105;p25"/>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06" name="Shape 106"/>
        <p:cNvGrpSpPr/>
        <p:nvPr/>
      </p:nvGrpSpPr>
      <p:grpSpPr>
        <a:xfrm>
          <a:off x="0" y="0"/>
          <a:ext cx="0" cy="0"/>
          <a:chOff x="0" y="0"/>
          <a:chExt cx="0" cy="0"/>
        </a:xfrm>
      </p:grpSpPr>
      <p:sp>
        <p:nvSpPr>
          <p:cNvPr id="107" name="Google Shape;107;p26"/>
          <p:cNvSpPr/>
          <p:nvPr>
            <p:ph idx="2" type="pic"/>
          </p:nvPr>
        </p:nvSpPr>
        <p:spPr>
          <a:xfrm>
            <a:off x="5045273" y="1520279"/>
            <a:ext cx="2884500" cy="28866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8" name="Google Shape;108;p2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09" name="Google Shape;109;p2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0" name="Google Shape;110;p26"/>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Left">
  <p:cSld name="Title &amp; Bullets - Left">
    <p:spTree>
      <p:nvGrpSpPr>
        <p:cNvPr id="111" name="Shape 111"/>
        <p:cNvGrpSpPr/>
        <p:nvPr/>
      </p:nvGrpSpPr>
      <p:grpSpPr>
        <a:xfrm>
          <a:off x="0" y="0"/>
          <a:ext cx="0" cy="0"/>
          <a:chOff x="0" y="0"/>
          <a:chExt cx="0" cy="0"/>
        </a:xfrm>
      </p:grpSpPr>
      <p:sp>
        <p:nvSpPr>
          <p:cNvPr id="112" name="Google Shape;112;p2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13" name="Google Shape;113;p27"/>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4" name="Google Shape;114;p27"/>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Right">
  <p:cSld name="Title &amp; Bullets - Right">
    <p:spTree>
      <p:nvGrpSpPr>
        <p:cNvPr id="115" name="Shape 115"/>
        <p:cNvGrpSpPr/>
        <p:nvPr/>
      </p:nvGrpSpPr>
      <p:grpSpPr>
        <a:xfrm>
          <a:off x="0" y="0"/>
          <a:ext cx="0" cy="0"/>
          <a:chOff x="0" y="0"/>
          <a:chExt cx="0" cy="0"/>
        </a:xfrm>
      </p:grpSpPr>
      <p:sp>
        <p:nvSpPr>
          <p:cNvPr id="116" name="Google Shape;116;p2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17" name="Google Shape;117;p28"/>
          <p:cNvSpPr txBox="1"/>
          <p:nvPr>
            <p:ph idx="1" type="body"/>
          </p:nvPr>
        </p:nvSpPr>
        <p:spPr>
          <a:xfrm>
            <a:off x="5464969" y="1460004"/>
            <a:ext cx="2786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8" name="Google Shape;118;p28"/>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p:cSld name="Title &amp; Subtitle copy">
    <p:spTree>
      <p:nvGrpSpPr>
        <p:cNvPr id="119" name="Shape 119"/>
        <p:cNvGrpSpPr/>
        <p:nvPr/>
      </p:nvGrpSpPr>
      <p:grpSpPr>
        <a:xfrm>
          <a:off x="0" y="0"/>
          <a:ext cx="0" cy="0"/>
          <a:chOff x="0" y="0"/>
          <a:chExt cx="0" cy="0"/>
        </a:xfrm>
      </p:grpSpPr>
      <p:sp>
        <p:nvSpPr>
          <p:cNvPr id="120" name="Google Shape;120;p29"/>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21" name="Google Shape;121;p29"/>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22" name="Google Shape;122;p29"/>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1">
  <p:cSld name="Title &amp; Subtitle copy 1">
    <p:spTree>
      <p:nvGrpSpPr>
        <p:cNvPr id="123" name="Shape 123"/>
        <p:cNvGrpSpPr/>
        <p:nvPr/>
      </p:nvGrpSpPr>
      <p:grpSpPr>
        <a:xfrm>
          <a:off x="0" y="0"/>
          <a:ext cx="0" cy="0"/>
          <a:chOff x="0" y="0"/>
          <a:chExt cx="0" cy="0"/>
        </a:xfrm>
      </p:grpSpPr>
      <p:sp>
        <p:nvSpPr>
          <p:cNvPr id="124" name="Google Shape;124;p30"/>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25" name="Google Shape;125;p30"/>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26" name="Google Shape;126;p30"/>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127" name="Shape 127"/>
        <p:cNvGrpSpPr/>
        <p:nvPr/>
      </p:nvGrpSpPr>
      <p:grpSpPr>
        <a:xfrm>
          <a:off x="0" y="0"/>
          <a:ext cx="0" cy="0"/>
          <a:chOff x="0" y="0"/>
          <a:chExt cx="0" cy="0"/>
        </a:xfrm>
      </p:grpSpPr>
      <p:sp>
        <p:nvSpPr>
          <p:cNvPr id="128" name="Google Shape;128;p31"/>
          <p:cNvSpPr txBox="1"/>
          <p:nvPr>
            <p:ph idx="12" type="sldNum"/>
          </p:nvPr>
        </p:nvSpPr>
        <p:spPr>
          <a:xfrm>
            <a:off x="8446291" y="4858345"/>
            <a:ext cx="240600" cy="180900"/>
          </a:xfrm>
          <a:prstGeom prst="rect">
            <a:avLst/>
          </a:prstGeom>
          <a:noFill/>
          <a:ln>
            <a:noFill/>
          </a:ln>
        </p:spPr>
        <p:txBody>
          <a:bodyPr anchorCtr="0" anchor="t" bIns="24550" lIns="24550" spcFirstLastPara="1" rIns="24550" wrap="square" tIns="24550">
            <a:noAutofit/>
          </a:bodyPr>
          <a:lstStyle>
            <a:lvl1pPr indent="0" lvl="0"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
              <a:t>‹#›</a:t>
            </a:fld>
            <a:endParaRPr>
              <a:latin typeface="Gill Sans"/>
              <a:ea typeface="Gill Sans"/>
              <a:cs typeface="Gill Sans"/>
              <a:sym typeface="Gill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 name="Google Shape;22;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copy">
  <p:cSld name="Title &amp; Bullets - 2 Column copy">
    <p:spTree>
      <p:nvGrpSpPr>
        <p:cNvPr id="129" name="Shape 129"/>
        <p:cNvGrpSpPr/>
        <p:nvPr/>
      </p:nvGrpSpPr>
      <p:grpSpPr>
        <a:xfrm>
          <a:off x="0" y="0"/>
          <a:ext cx="0" cy="0"/>
          <a:chOff x="0" y="0"/>
          <a:chExt cx="0" cy="0"/>
        </a:xfrm>
      </p:grpSpPr>
      <p:sp>
        <p:nvSpPr>
          <p:cNvPr id="130" name="Google Shape;130;p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31" name="Google Shape;131;p32"/>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32" name="Google Shape;132;p32"/>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137" name="Shape 137"/>
        <p:cNvGrpSpPr/>
        <p:nvPr/>
      </p:nvGrpSpPr>
      <p:grpSpPr>
        <a:xfrm>
          <a:off x="0" y="0"/>
          <a:ext cx="0" cy="0"/>
          <a:chOff x="0" y="0"/>
          <a:chExt cx="0" cy="0"/>
        </a:xfrm>
      </p:grpSpPr>
      <p:sp>
        <p:nvSpPr>
          <p:cNvPr id="138" name="Google Shape;138;p3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39" name="Google Shape;139;p3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40" name="Google Shape;140;p3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type="tx">
  <p:cSld name="TITLE_AND_BODY">
    <p:spTree>
      <p:nvGrpSpPr>
        <p:cNvPr id="141" name="Shape 141"/>
        <p:cNvGrpSpPr/>
        <p:nvPr/>
      </p:nvGrpSpPr>
      <p:grpSpPr>
        <a:xfrm>
          <a:off x="0" y="0"/>
          <a:ext cx="0" cy="0"/>
          <a:chOff x="0" y="0"/>
          <a:chExt cx="0" cy="0"/>
        </a:xfrm>
      </p:grpSpPr>
      <p:sp>
        <p:nvSpPr>
          <p:cNvPr id="142" name="Google Shape;142;p35"/>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43" name="Google Shape;143;p3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4" name="Shape 144"/>
        <p:cNvGrpSpPr/>
        <p:nvPr/>
      </p:nvGrpSpPr>
      <p:grpSpPr>
        <a:xfrm>
          <a:off x="0" y="0"/>
          <a:ext cx="0" cy="0"/>
          <a:chOff x="0" y="0"/>
          <a:chExt cx="0" cy="0"/>
        </a:xfrm>
      </p:grpSpPr>
      <p:sp>
        <p:nvSpPr>
          <p:cNvPr id="145" name="Google Shape;145;p36"/>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46" name="Shape 146"/>
        <p:cNvGrpSpPr/>
        <p:nvPr/>
      </p:nvGrpSpPr>
      <p:grpSpPr>
        <a:xfrm>
          <a:off x="0" y="0"/>
          <a:ext cx="0" cy="0"/>
          <a:chOff x="0" y="0"/>
          <a:chExt cx="0" cy="0"/>
        </a:xfrm>
      </p:grpSpPr>
      <p:cxnSp>
        <p:nvCxnSpPr>
          <p:cNvPr id="147" name="Google Shape;147;p37"/>
          <p:cNvCxnSpPr/>
          <p:nvPr/>
        </p:nvCxnSpPr>
        <p:spPr>
          <a:xfrm>
            <a:off x="473273" y="663029"/>
            <a:ext cx="5596800" cy="0"/>
          </a:xfrm>
          <a:prstGeom prst="straightConnector1">
            <a:avLst/>
          </a:prstGeom>
          <a:noFill/>
          <a:ln cap="flat" cmpd="sng" w="9525">
            <a:solidFill>
              <a:srgbClr val="606060"/>
            </a:solidFill>
            <a:prstDash val="solid"/>
            <a:miter lim="8000"/>
            <a:headEnd len="sm" w="sm" type="none"/>
            <a:tailEnd len="sm" w="sm" type="none"/>
          </a:ln>
        </p:spPr>
      </p:cxnSp>
      <p:sp>
        <p:nvSpPr>
          <p:cNvPr id="148" name="Google Shape;148;p37"/>
          <p:cNvSpPr txBox="1"/>
          <p:nvPr>
            <p:ph type="title"/>
          </p:nvPr>
        </p:nvSpPr>
        <p:spPr>
          <a:xfrm>
            <a:off x="464344" y="214313"/>
            <a:ext cx="8170800" cy="435300"/>
          </a:xfrm>
          <a:prstGeom prst="rect">
            <a:avLst/>
          </a:prstGeom>
          <a:noFill/>
          <a:ln>
            <a:noFill/>
          </a:ln>
        </p:spPr>
        <p:txBody>
          <a:bodyPr anchorCtr="0" anchor="ctr" bIns="58925" lIns="58925" spcFirstLastPara="1" rIns="58925" wrap="square" tIns="58925">
            <a:noAutofit/>
          </a:bodyPr>
          <a:lstStyle>
            <a:lvl1pPr indent="0" lvl="0" marL="0" marR="0" rtl="0" algn="l">
              <a:lnSpc>
                <a:spcPct val="100000"/>
              </a:lnSpc>
              <a:spcBef>
                <a:spcPts val="0"/>
              </a:spcBef>
              <a:spcAft>
                <a:spcPts val="0"/>
              </a:spcAft>
              <a:buClr>
                <a:srgbClr val="444444"/>
              </a:buClr>
              <a:buSzPts val="900"/>
              <a:buFont typeface="Lato"/>
              <a:buNone/>
              <a:defRPr b="0" i="0" sz="2600" u="none" cap="none" strike="noStrike">
                <a:solidFill>
                  <a:srgbClr val="444444"/>
                </a:solidFill>
                <a:latin typeface="Lato"/>
                <a:ea typeface="Lato"/>
                <a:cs typeface="Lato"/>
                <a:sym typeface="Lato"/>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49" name="Google Shape;149;p37"/>
          <p:cNvSpPr txBox="1"/>
          <p:nvPr>
            <p:ph idx="1" type="body"/>
          </p:nvPr>
        </p:nvSpPr>
        <p:spPr>
          <a:xfrm>
            <a:off x="464344" y="1460004"/>
            <a:ext cx="8170800" cy="30138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30000"/>
              </a:lnSpc>
              <a:spcBef>
                <a:spcPts val="1500"/>
              </a:spcBef>
              <a:spcAft>
                <a:spcPts val="0"/>
              </a:spcAft>
              <a:buClr>
                <a:srgbClr val="232323"/>
              </a:buClr>
              <a:buSzPts val="1700"/>
              <a:buFont typeface="Lato"/>
              <a:buNone/>
              <a:defRPr b="0" i="0" sz="2300" u="none" cap="none" strike="noStrike">
                <a:solidFill>
                  <a:srgbClr val="232323"/>
                </a:solidFill>
                <a:latin typeface="Lato"/>
                <a:ea typeface="Lato"/>
                <a:cs typeface="Lato"/>
                <a:sym typeface="Lato"/>
              </a:defRPr>
            </a:lvl1pPr>
            <a:lvl2pPr indent="-228600" lvl="1" marL="914400" marR="0" rtl="0" algn="l">
              <a:lnSpc>
                <a:spcPct val="130000"/>
              </a:lnSpc>
              <a:spcBef>
                <a:spcPts val="1500"/>
              </a:spcBef>
              <a:spcAft>
                <a:spcPts val="0"/>
              </a:spcAft>
              <a:buClr>
                <a:srgbClr val="232323"/>
              </a:buClr>
              <a:buSzPts val="1700"/>
              <a:buFont typeface="Lato"/>
              <a:buNone/>
              <a:defRPr b="0" i="0" sz="2300" u="none" cap="none" strike="noStrike">
                <a:solidFill>
                  <a:srgbClr val="232323"/>
                </a:solidFill>
                <a:latin typeface="Lato"/>
                <a:ea typeface="Lato"/>
                <a:cs typeface="Lato"/>
                <a:sym typeface="Lato"/>
              </a:defRPr>
            </a:lvl2pPr>
            <a:lvl3pPr indent="-228600" lvl="2" marL="1371600" marR="0" rtl="0" algn="l">
              <a:lnSpc>
                <a:spcPct val="130000"/>
              </a:lnSpc>
              <a:spcBef>
                <a:spcPts val="1500"/>
              </a:spcBef>
              <a:spcAft>
                <a:spcPts val="0"/>
              </a:spcAft>
              <a:buClr>
                <a:srgbClr val="232323"/>
              </a:buClr>
              <a:buSzPts val="1700"/>
              <a:buFont typeface="Lato"/>
              <a:buNone/>
              <a:defRPr b="0" i="0" sz="2300" u="none" cap="none" strike="noStrike">
                <a:solidFill>
                  <a:srgbClr val="232323"/>
                </a:solidFill>
                <a:latin typeface="Lato"/>
                <a:ea typeface="Lato"/>
                <a:cs typeface="Lato"/>
                <a:sym typeface="Lato"/>
              </a:defRPr>
            </a:lvl3pPr>
            <a:lvl4pPr indent="-228600" lvl="3" marL="1828800" marR="0" rtl="0" algn="l">
              <a:lnSpc>
                <a:spcPct val="130000"/>
              </a:lnSpc>
              <a:spcBef>
                <a:spcPts val="1500"/>
              </a:spcBef>
              <a:spcAft>
                <a:spcPts val="0"/>
              </a:spcAft>
              <a:buClr>
                <a:srgbClr val="232323"/>
              </a:buClr>
              <a:buSzPts val="1700"/>
              <a:buFont typeface="Lato"/>
              <a:buNone/>
              <a:defRPr b="0" i="0" sz="2300" u="none" cap="none" strike="noStrike">
                <a:solidFill>
                  <a:srgbClr val="232323"/>
                </a:solidFill>
                <a:latin typeface="Lato"/>
                <a:ea typeface="Lato"/>
                <a:cs typeface="Lato"/>
                <a:sym typeface="Lato"/>
              </a:defRPr>
            </a:lvl4pPr>
            <a:lvl5pPr indent="-228600" lvl="4" marL="2286000" marR="0" rtl="0" algn="l">
              <a:lnSpc>
                <a:spcPct val="130000"/>
              </a:lnSpc>
              <a:spcBef>
                <a:spcPts val="1500"/>
              </a:spcBef>
              <a:spcAft>
                <a:spcPts val="0"/>
              </a:spcAft>
              <a:buClr>
                <a:srgbClr val="232323"/>
              </a:buClr>
              <a:buSzPts val="1700"/>
              <a:buFont typeface="Lato"/>
              <a:buNone/>
              <a:defRPr b="0" i="0" sz="2300" u="none" cap="none" strike="noStrike">
                <a:solidFill>
                  <a:srgbClr val="232323"/>
                </a:solidFill>
                <a:latin typeface="Lato"/>
                <a:ea typeface="Lato"/>
                <a:cs typeface="Lato"/>
                <a:sym typeface="Lato"/>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50" name="Google Shape;150;p37"/>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51" name="Shape 151"/>
        <p:cNvGrpSpPr/>
        <p:nvPr/>
      </p:nvGrpSpPr>
      <p:grpSpPr>
        <a:xfrm>
          <a:off x="0" y="0"/>
          <a:ext cx="0" cy="0"/>
          <a:chOff x="0" y="0"/>
          <a:chExt cx="0" cy="0"/>
        </a:xfrm>
      </p:grpSpPr>
      <p:sp>
        <p:nvSpPr>
          <p:cNvPr id="152" name="Google Shape;152;p38"/>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53" name="Google Shape;153;p38"/>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54" name="Google Shape;154;p38"/>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55" name="Google Shape;155;p38"/>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56" name="Shape 156"/>
        <p:cNvGrpSpPr/>
        <p:nvPr/>
      </p:nvGrpSpPr>
      <p:grpSpPr>
        <a:xfrm>
          <a:off x="0" y="0"/>
          <a:ext cx="0" cy="0"/>
          <a:chOff x="0" y="0"/>
          <a:chExt cx="0" cy="0"/>
        </a:xfrm>
      </p:grpSpPr>
      <p:sp>
        <p:nvSpPr>
          <p:cNvPr id="157" name="Google Shape;157;p39"/>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58" name="Google Shape;158;p39"/>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159" name="Shape 159"/>
        <p:cNvGrpSpPr/>
        <p:nvPr/>
      </p:nvGrpSpPr>
      <p:grpSpPr>
        <a:xfrm>
          <a:off x="0" y="0"/>
          <a:ext cx="0" cy="0"/>
          <a:chOff x="0" y="0"/>
          <a:chExt cx="0" cy="0"/>
        </a:xfrm>
      </p:grpSpPr>
      <p:sp>
        <p:nvSpPr>
          <p:cNvPr id="160" name="Google Shape;160;p40"/>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61" name="Google Shape;161;p40"/>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39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62" name="Google Shape;162;p40"/>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700"/>
              <a:buFont typeface="Helvetica Neue"/>
              <a:buNone/>
              <a:defRPr b="0" i="0" sz="21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63" name="Google Shape;163;p4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64" name="Shape 164"/>
        <p:cNvGrpSpPr/>
        <p:nvPr/>
      </p:nvGrpSpPr>
      <p:grpSpPr>
        <a:xfrm>
          <a:off x="0" y="0"/>
          <a:ext cx="0" cy="0"/>
          <a:chOff x="0" y="0"/>
          <a:chExt cx="0" cy="0"/>
        </a:xfrm>
      </p:grpSpPr>
      <p:sp>
        <p:nvSpPr>
          <p:cNvPr id="165" name="Google Shape;165;p41"/>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66" name="Google Shape;166;p41"/>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67" name="Google Shape;167;p41"/>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68" name="Shape 168"/>
        <p:cNvGrpSpPr/>
        <p:nvPr/>
      </p:nvGrpSpPr>
      <p:grpSpPr>
        <a:xfrm>
          <a:off x="0" y="0"/>
          <a:ext cx="0" cy="0"/>
          <a:chOff x="0" y="0"/>
          <a:chExt cx="0" cy="0"/>
        </a:xfrm>
      </p:grpSpPr>
      <p:sp>
        <p:nvSpPr>
          <p:cNvPr id="169" name="Google Shape;169;p42"/>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70" name="Google Shape;170;p4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71" name="Google Shape;171;p42"/>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100"/>
              </a:spcBef>
              <a:spcAft>
                <a:spcPts val="0"/>
              </a:spcAft>
              <a:buClr>
                <a:srgbClr val="000000"/>
              </a:buClr>
              <a:buSzPts val="14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100"/>
              </a:spcBef>
              <a:spcAft>
                <a:spcPts val="0"/>
              </a:spcAft>
              <a:buClr>
                <a:srgbClr val="000000"/>
              </a:buClr>
              <a:buSzPts val="14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100"/>
              </a:spcBef>
              <a:spcAft>
                <a:spcPts val="0"/>
              </a:spcAft>
              <a:buClr>
                <a:srgbClr val="000000"/>
              </a:buClr>
              <a:buSzPts val="14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100"/>
              </a:spcBef>
              <a:spcAft>
                <a:spcPts val="0"/>
              </a:spcAft>
              <a:buClr>
                <a:srgbClr val="000000"/>
              </a:buClr>
              <a:buSzPts val="14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72" name="Google Shape;172;p4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 name="Google Shape;26;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73" name="Shape 173"/>
        <p:cNvGrpSpPr/>
        <p:nvPr/>
      </p:nvGrpSpPr>
      <p:grpSpPr>
        <a:xfrm>
          <a:off x="0" y="0"/>
          <a:ext cx="0" cy="0"/>
          <a:chOff x="0" y="0"/>
          <a:chExt cx="0" cy="0"/>
        </a:xfrm>
      </p:grpSpPr>
      <p:sp>
        <p:nvSpPr>
          <p:cNvPr id="174" name="Google Shape;174;p43"/>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75" name="Google Shape;175;p4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76" name="Shape 176"/>
        <p:cNvGrpSpPr/>
        <p:nvPr/>
      </p:nvGrpSpPr>
      <p:grpSpPr>
        <a:xfrm>
          <a:off x="0" y="0"/>
          <a:ext cx="0" cy="0"/>
          <a:chOff x="0" y="0"/>
          <a:chExt cx="0" cy="0"/>
        </a:xfrm>
      </p:grpSpPr>
      <p:sp>
        <p:nvSpPr>
          <p:cNvPr id="177" name="Google Shape;177;p44"/>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78" name="Google Shape;178;p44"/>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79" name="Google Shape;179;p44"/>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80" name="Google Shape;180;p4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81" name="Shape 181"/>
        <p:cNvGrpSpPr/>
        <p:nvPr/>
      </p:nvGrpSpPr>
      <p:grpSpPr>
        <a:xfrm>
          <a:off x="0" y="0"/>
          <a:ext cx="0" cy="0"/>
          <a:chOff x="0" y="0"/>
          <a:chExt cx="0" cy="0"/>
        </a:xfrm>
      </p:grpSpPr>
      <p:sp>
        <p:nvSpPr>
          <p:cNvPr id="182" name="Google Shape;182;p45"/>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83" name="Google Shape;183;p45"/>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700"/>
              <a:buFont typeface="Helvetica Neue"/>
              <a:buNone/>
              <a:defRPr b="0" i="0" sz="24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84" name="Google Shape;184;p4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85" name="Shape 185"/>
        <p:cNvGrpSpPr/>
        <p:nvPr/>
      </p:nvGrpSpPr>
      <p:grpSpPr>
        <a:xfrm>
          <a:off x="0" y="0"/>
          <a:ext cx="0" cy="0"/>
          <a:chOff x="0" y="0"/>
          <a:chExt cx="0" cy="0"/>
        </a:xfrm>
      </p:grpSpPr>
      <p:sp>
        <p:nvSpPr>
          <p:cNvPr id="186" name="Google Shape;186;p46"/>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indent="-285750" lvl="0" marL="292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285750" lvl="1" marL="571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285750" lvl="2" marL="863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285750" lvl="3" marL="1143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285750" lvl="4" marL="1435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285750" lvl="5" marL="17145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285750" lvl="6" marL="2006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273050" lvl="7"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285750" lvl="8" marL="25781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87" name="Google Shape;187;p46"/>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192" name="Shape 192"/>
        <p:cNvGrpSpPr/>
        <p:nvPr/>
      </p:nvGrpSpPr>
      <p:grpSpPr>
        <a:xfrm>
          <a:off x="0" y="0"/>
          <a:ext cx="0" cy="0"/>
          <a:chOff x="0" y="0"/>
          <a:chExt cx="0" cy="0"/>
        </a:xfrm>
      </p:grpSpPr>
      <p:sp>
        <p:nvSpPr>
          <p:cNvPr id="193" name="Google Shape;193;p48"/>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94" name="Google Shape;194;p48"/>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95" name="Google Shape;195;p48"/>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96" name="Shape 196"/>
        <p:cNvGrpSpPr/>
        <p:nvPr/>
      </p:nvGrpSpPr>
      <p:grpSpPr>
        <a:xfrm>
          <a:off x="0" y="0"/>
          <a:ext cx="0" cy="0"/>
          <a:chOff x="0" y="0"/>
          <a:chExt cx="0" cy="0"/>
        </a:xfrm>
      </p:grpSpPr>
      <p:sp>
        <p:nvSpPr>
          <p:cNvPr id="197" name="Google Shape;197;p49"/>
          <p:cNvSpPr txBox="1"/>
          <p:nvPr>
            <p:ph type="title"/>
          </p:nvPr>
        </p:nvSpPr>
        <p:spPr>
          <a:xfrm>
            <a:off x="500063" y="133945"/>
            <a:ext cx="8126100" cy="636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56D6"/>
              </a:buClr>
              <a:buSzPts val="900"/>
              <a:buFont typeface="Helvetica Neue"/>
              <a:buNone/>
              <a:defRPr b="0" i="0" sz="4100" u="none" cap="none" strike="noStrike">
                <a:solidFill>
                  <a:srgbClr val="0056D6"/>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98" name="Google Shape;198;p49"/>
          <p:cNvSpPr txBox="1"/>
          <p:nvPr>
            <p:ph idx="1" type="body"/>
          </p:nvPr>
        </p:nvSpPr>
        <p:spPr>
          <a:xfrm>
            <a:off x="500063" y="1460004"/>
            <a:ext cx="8126100" cy="3013800"/>
          </a:xfrm>
          <a:prstGeom prst="rect">
            <a:avLst/>
          </a:prstGeom>
          <a:noFill/>
          <a:ln>
            <a:noFill/>
          </a:ln>
        </p:spPr>
        <p:txBody>
          <a:bodyPr anchorCtr="0" anchor="ctr" bIns="58925" lIns="58925" spcFirstLastPara="1" rIns="58925" wrap="square" tIns="58925">
            <a:noAutofit/>
          </a:bodyPr>
          <a:lstStyle>
            <a:lvl1pPr indent="-374650" lvl="0" marL="4572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99" name="Google Shape;199;p49"/>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p:cSld name="Title &amp; Subtitle copy">
    <p:spTree>
      <p:nvGrpSpPr>
        <p:cNvPr id="200" name="Shape 200"/>
        <p:cNvGrpSpPr/>
        <p:nvPr/>
      </p:nvGrpSpPr>
      <p:grpSpPr>
        <a:xfrm>
          <a:off x="0" y="0"/>
          <a:ext cx="0" cy="0"/>
          <a:chOff x="0" y="0"/>
          <a:chExt cx="0" cy="0"/>
        </a:xfrm>
      </p:grpSpPr>
      <p:sp>
        <p:nvSpPr>
          <p:cNvPr id="201" name="Google Shape;201;p50"/>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02" name="Google Shape;202;p50"/>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03" name="Google Shape;203;p50"/>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1">
  <p:cSld name="Title &amp; Subtitle copy 1">
    <p:spTree>
      <p:nvGrpSpPr>
        <p:cNvPr id="204" name="Shape 204"/>
        <p:cNvGrpSpPr/>
        <p:nvPr/>
      </p:nvGrpSpPr>
      <p:grpSpPr>
        <a:xfrm>
          <a:off x="0" y="0"/>
          <a:ext cx="0" cy="0"/>
          <a:chOff x="0" y="0"/>
          <a:chExt cx="0" cy="0"/>
        </a:xfrm>
      </p:grpSpPr>
      <p:sp>
        <p:nvSpPr>
          <p:cNvPr id="205" name="Google Shape;205;p51"/>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06" name="Google Shape;206;p51"/>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07" name="Google Shape;207;p51"/>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08" name="Shape 208"/>
        <p:cNvGrpSpPr/>
        <p:nvPr/>
      </p:nvGrpSpPr>
      <p:grpSpPr>
        <a:xfrm>
          <a:off x="0" y="0"/>
          <a:ext cx="0" cy="0"/>
          <a:chOff x="0" y="0"/>
          <a:chExt cx="0" cy="0"/>
        </a:xfrm>
      </p:grpSpPr>
      <p:sp>
        <p:nvSpPr>
          <p:cNvPr id="209" name="Google Shape;209;p52"/>
          <p:cNvSpPr txBox="1"/>
          <p:nvPr>
            <p:ph idx="12" type="sldNum"/>
          </p:nvPr>
        </p:nvSpPr>
        <p:spPr>
          <a:xfrm>
            <a:off x="8446291" y="4858345"/>
            <a:ext cx="240600" cy="180900"/>
          </a:xfrm>
          <a:prstGeom prst="rect">
            <a:avLst/>
          </a:prstGeom>
          <a:noFill/>
          <a:ln>
            <a:noFill/>
          </a:ln>
        </p:spPr>
        <p:txBody>
          <a:bodyPr anchorCtr="0" anchor="t" bIns="24550" lIns="24550" spcFirstLastPara="1" rIns="24550" wrap="square" tIns="24550">
            <a:noAutofit/>
          </a:bodyPr>
          <a:lstStyle>
            <a:lvl1pPr indent="0" lvl="0"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
              <a:t>‹#›</a:t>
            </a:fld>
            <a:endParaRPr>
              <a:latin typeface="Gill Sans"/>
              <a:ea typeface="Gill Sans"/>
              <a:cs typeface="Gill Sans"/>
              <a:sym typeface="Gill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copy">
  <p:cSld name="Title &amp; Bullets - 2 Column copy">
    <p:spTree>
      <p:nvGrpSpPr>
        <p:cNvPr id="210" name="Shape 210"/>
        <p:cNvGrpSpPr/>
        <p:nvPr/>
      </p:nvGrpSpPr>
      <p:grpSpPr>
        <a:xfrm>
          <a:off x="0" y="0"/>
          <a:ext cx="0" cy="0"/>
          <a:chOff x="0" y="0"/>
          <a:chExt cx="0" cy="0"/>
        </a:xfrm>
      </p:grpSpPr>
      <p:sp>
        <p:nvSpPr>
          <p:cNvPr id="211" name="Google Shape;211;p53"/>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12" name="Google Shape;212;p53"/>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13" name="Google Shape;213;p53"/>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p:cSld name="Title &amp; Bullets - 2 Column">
    <p:spTree>
      <p:nvGrpSpPr>
        <p:cNvPr id="214" name="Shape 214"/>
        <p:cNvGrpSpPr/>
        <p:nvPr/>
      </p:nvGrpSpPr>
      <p:grpSpPr>
        <a:xfrm>
          <a:off x="0" y="0"/>
          <a:ext cx="0" cy="0"/>
          <a:chOff x="0" y="0"/>
          <a:chExt cx="0" cy="0"/>
        </a:xfrm>
      </p:grpSpPr>
      <p:sp>
        <p:nvSpPr>
          <p:cNvPr id="215" name="Google Shape;215;p5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16" name="Google Shape;216;p54"/>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50850" lvl="1" marL="9144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50850" lvl="2" marL="13716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50850" lvl="3" marL="18288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50850" lvl="4" marL="22860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17" name="Google Shape;217;p54"/>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18" name="Shape 218"/>
        <p:cNvGrpSpPr/>
        <p:nvPr/>
      </p:nvGrpSpPr>
      <p:grpSpPr>
        <a:xfrm>
          <a:off x="0" y="0"/>
          <a:ext cx="0" cy="0"/>
          <a:chOff x="0" y="0"/>
          <a:chExt cx="0" cy="0"/>
        </a:xfrm>
      </p:grpSpPr>
      <p:sp>
        <p:nvSpPr>
          <p:cNvPr id="219" name="Google Shape;219;p55"/>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20" name="Google Shape;220;p55"/>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21" name="Shape 221"/>
        <p:cNvGrpSpPr/>
        <p:nvPr/>
      </p:nvGrpSpPr>
      <p:grpSpPr>
        <a:xfrm>
          <a:off x="0" y="0"/>
          <a:ext cx="0" cy="0"/>
          <a:chOff x="0" y="0"/>
          <a:chExt cx="0" cy="0"/>
        </a:xfrm>
      </p:grpSpPr>
      <p:sp>
        <p:nvSpPr>
          <p:cNvPr id="222" name="Google Shape;222;p56"/>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23" name="Shape 223"/>
        <p:cNvGrpSpPr/>
        <p:nvPr/>
      </p:nvGrpSpPr>
      <p:grpSpPr>
        <a:xfrm>
          <a:off x="0" y="0"/>
          <a:ext cx="0" cy="0"/>
          <a:chOff x="0" y="0"/>
          <a:chExt cx="0" cy="0"/>
        </a:xfrm>
      </p:grpSpPr>
      <p:sp>
        <p:nvSpPr>
          <p:cNvPr id="224" name="Google Shape;224;p5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25" name="Google Shape;225;p57"/>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226" name="Shape 226"/>
        <p:cNvGrpSpPr/>
        <p:nvPr/>
      </p:nvGrpSpPr>
      <p:grpSpPr>
        <a:xfrm>
          <a:off x="0" y="0"/>
          <a:ext cx="0" cy="0"/>
          <a:chOff x="0" y="0"/>
          <a:chExt cx="0" cy="0"/>
        </a:xfrm>
      </p:grpSpPr>
      <p:sp>
        <p:nvSpPr>
          <p:cNvPr id="227" name="Google Shape;227;p58"/>
          <p:cNvSpPr txBox="1"/>
          <p:nvPr>
            <p:ph type="title"/>
          </p:nvPr>
        </p:nvSpPr>
        <p:spPr>
          <a:xfrm>
            <a:off x="892969" y="1567160"/>
            <a:ext cx="7358100" cy="20091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28" name="Google Shape;228;p58"/>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229" name="Shape 229"/>
        <p:cNvGrpSpPr/>
        <p:nvPr/>
      </p:nvGrpSpPr>
      <p:grpSpPr>
        <a:xfrm>
          <a:off x="0" y="0"/>
          <a:ext cx="0" cy="0"/>
          <a:chOff x="0" y="0"/>
          <a:chExt cx="0" cy="0"/>
        </a:xfrm>
      </p:grpSpPr>
      <p:sp>
        <p:nvSpPr>
          <p:cNvPr id="230" name="Google Shape;230;p59"/>
          <p:cNvSpPr/>
          <p:nvPr>
            <p:ph idx="2" type="pic"/>
          </p:nvPr>
        </p:nvSpPr>
        <p:spPr>
          <a:xfrm>
            <a:off x="1714500" y="863947"/>
            <a:ext cx="5715000" cy="24042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31" name="Google Shape;231;p59"/>
          <p:cNvSpPr txBox="1"/>
          <p:nvPr>
            <p:ph type="title"/>
          </p:nvPr>
        </p:nvSpPr>
        <p:spPr>
          <a:xfrm>
            <a:off x="892969" y="3884414"/>
            <a:ext cx="7358100" cy="897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32" name="Google Shape;232;p59"/>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Reflection">
  <p:cSld name="Photo - Horizontal Reflection">
    <p:spTree>
      <p:nvGrpSpPr>
        <p:cNvPr id="233" name="Shape 233"/>
        <p:cNvGrpSpPr/>
        <p:nvPr/>
      </p:nvGrpSpPr>
      <p:grpSpPr>
        <a:xfrm>
          <a:off x="0" y="0"/>
          <a:ext cx="0" cy="0"/>
          <a:chOff x="0" y="0"/>
          <a:chExt cx="0" cy="0"/>
        </a:xfrm>
      </p:grpSpPr>
      <p:sp>
        <p:nvSpPr>
          <p:cNvPr id="234" name="Google Shape;234;p60"/>
          <p:cNvSpPr/>
          <p:nvPr>
            <p:ph idx="2" type="pic"/>
          </p:nvPr>
        </p:nvSpPr>
        <p:spPr>
          <a:xfrm>
            <a:off x="1714500" y="863947"/>
            <a:ext cx="5715000" cy="24042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35" name="Google Shape;235;p60"/>
          <p:cNvSpPr txBox="1"/>
          <p:nvPr>
            <p:ph type="title"/>
          </p:nvPr>
        </p:nvSpPr>
        <p:spPr>
          <a:xfrm>
            <a:off x="892969" y="3884414"/>
            <a:ext cx="7358100" cy="897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36" name="Google Shape;236;p60"/>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37" name="Shape 237"/>
        <p:cNvGrpSpPr/>
        <p:nvPr/>
      </p:nvGrpSpPr>
      <p:grpSpPr>
        <a:xfrm>
          <a:off x="0" y="0"/>
          <a:ext cx="0" cy="0"/>
          <a:chOff x="0" y="0"/>
          <a:chExt cx="0" cy="0"/>
        </a:xfrm>
      </p:grpSpPr>
      <p:sp>
        <p:nvSpPr>
          <p:cNvPr id="238" name="Google Shape;238;p61"/>
          <p:cNvSpPr/>
          <p:nvPr>
            <p:ph idx="2" type="pic"/>
          </p:nvPr>
        </p:nvSpPr>
        <p:spPr>
          <a:xfrm>
            <a:off x="5009555" y="1038076"/>
            <a:ext cx="2964600" cy="29670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39" name="Google Shape;239;p61"/>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40" name="Google Shape;240;p61"/>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41" name="Google Shape;241;p61"/>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Reflection">
  <p:cSld name="Photo - Vertical Reflection">
    <p:spTree>
      <p:nvGrpSpPr>
        <p:cNvPr id="242" name="Shape 242"/>
        <p:cNvGrpSpPr/>
        <p:nvPr/>
      </p:nvGrpSpPr>
      <p:grpSpPr>
        <a:xfrm>
          <a:off x="0" y="0"/>
          <a:ext cx="0" cy="0"/>
          <a:chOff x="0" y="0"/>
          <a:chExt cx="0" cy="0"/>
        </a:xfrm>
      </p:grpSpPr>
      <p:sp>
        <p:nvSpPr>
          <p:cNvPr id="243" name="Google Shape;243;p62"/>
          <p:cNvSpPr/>
          <p:nvPr>
            <p:ph idx="2" type="pic"/>
          </p:nvPr>
        </p:nvSpPr>
        <p:spPr>
          <a:xfrm>
            <a:off x="5009555" y="1038076"/>
            <a:ext cx="2964600" cy="29670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44" name="Google Shape;244;p62"/>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45" name="Google Shape;245;p62"/>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46" name="Google Shape;246;p62"/>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47" name="Shape 247"/>
        <p:cNvGrpSpPr/>
        <p:nvPr/>
      </p:nvGrpSpPr>
      <p:grpSpPr>
        <a:xfrm>
          <a:off x="0" y="0"/>
          <a:ext cx="0" cy="0"/>
          <a:chOff x="0" y="0"/>
          <a:chExt cx="0" cy="0"/>
        </a:xfrm>
      </p:grpSpPr>
      <p:sp>
        <p:nvSpPr>
          <p:cNvPr id="248" name="Google Shape;248;p63"/>
          <p:cNvSpPr/>
          <p:nvPr>
            <p:ph idx="2" type="pic"/>
          </p:nvPr>
        </p:nvSpPr>
        <p:spPr>
          <a:xfrm>
            <a:off x="5045273" y="1520279"/>
            <a:ext cx="2884200" cy="28866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49" name="Google Shape;249;p63"/>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50" name="Google Shape;250;p63"/>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51" name="Google Shape;251;p63"/>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 name="Google Shape;34;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Left">
  <p:cSld name="Title &amp; Bullets - Left">
    <p:spTree>
      <p:nvGrpSpPr>
        <p:cNvPr id="252" name="Shape 252"/>
        <p:cNvGrpSpPr/>
        <p:nvPr/>
      </p:nvGrpSpPr>
      <p:grpSpPr>
        <a:xfrm>
          <a:off x="0" y="0"/>
          <a:ext cx="0" cy="0"/>
          <a:chOff x="0" y="0"/>
          <a:chExt cx="0" cy="0"/>
        </a:xfrm>
      </p:grpSpPr>
      <p:sp>
        <p:nvSpPr>
          <p:cNvPr id="253" name="Google Shape;253;p64"/>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54" name="Google Shape;254;p64"/>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55" name="Google Shape;255;p64"/>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Right">
  <p:cSld name="Title &amp; Bullets - Right">
    <p:spTree>
      <p:nvGrpSpPr>
        <p:cNvPr id="256" name="Shape 256"/>
        <p:cNvGrpSpPr/>
        <p:nvPr/>
      </p:nvGrpSpPr>
      <p:grpSpPr>
        <a:xfrm>
          <a:off x="0" y="0"/>
          <a:ext cx="0" cy="0"/>
          <a:chOff x="0" y="0"/>
          <a:chExt cx="0" cy="0"/>
        </a:xfrm>
      </p:grpSpPr>
      <p:sp>
        <p:nvSpPr>
          <p:cNvPr id="257" name="Google Shape;257;p65"/>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258" name="Google Shape;258;p65"/>
          <p:cNvSpPr txBox="1"/>
          <p:nvPr>
            <p:ph idx="1" type="body"/>
          </p:nvPr>
        </p:nvSpPr>
        <p:spPr>
          <a:xfrm>
            <a:off x="5464969" y="1460004"/>
            <a:ext cx="2786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259" name="Google Shape;259;p65"/>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4" name="Google Shape;44;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19" Type="http://schemas.openxmlformats.org/officeDocument/2006/relationships/theme" Target="../theme/theme3.xml"/><Relationship Id="rId6" Type="http://schemas.openxmlformats.org/officeDocument/2006/relationships/slideLayout" Target="../slideLayouts/slideLayout49.xml"/><Relationship Id="rId18" Type="http://schemas.openxmlformats.org/officeDocument/2006/relationships/slideLayout" Target="../slideLayouts/slideLayout61.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472450" y="4814047"/>
            <a:ext cx="609600" cy="2132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3"/>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59" name="Google Shape;59;p13"/>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0" name="Google Shape;60;p13"/>
          <p:cNvSpPr txBox="1"/>
          <p:nvPr>
            <p:ph idx="12" type="sldNum"/>
          </p:nvPr>
        </p:nvSpPr>
        <p:spPr>
          <a:xfrm>
            <a:off x="4446984" y="4882307"/>
            <a:ext cx="241200" cy="1944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9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35" name="Google Shape;135;p3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136" name="Google Shape;136;p3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sp>
        <p:nvSpPr>
          <p:cNvPr id="189" name="Google Shape;189;p47"/>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90" name="Google Shape;190;p4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91" name="Google Shape;191;p47"/>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www.fos.auckland.ac.nz/~howardross/RecreateTheResearch/RTR/images/Coalescence.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eb.stanford.edu/group/pritchardlab/HGbook/Release-2023-09/HGBook-2023-09-chapters/HGBook-2023-09-23-ch1.1.pdf"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header-bg.jpg" id="264" name="Google Shape;264;p66"/>
          <p:cNvPicPr preferRelativeResize="0"/>
          <p:nvPr/>
        </p:nvPicPr>
        <p:blipFill>
          <a:blip r:embed="rId3">
            <a:alphaModFix/>
          </a:blip>
          <a:stretch>
            <a:fillRect/>
          </a:stretch>
        </p:blipFill>
        <p:spPr>
          <a:xfrm>
            <a:off x="0" y="213225"/>
            <a:ext cx="9144000" cy="4813925"/>
          </a:xfrm>
          <a:prstGeom prst="rect">
            <a:avLst/>
          </a:prstGeom>
          <a:noFill/>
          <a:ln>
            <a:noFill/>
          </a:ln>
        </p:spPr>
      </p:pic>
      <p:sp>
        <p:nvSpPr>
          <p:cNvPr id="265" name="Google Shape;265;p66"/>
          <p:cNvSpPr txBox="1"/>
          <p:nvPr>
            <p:ph type="ctrTitle"/>
          </p:nvPr>
        </p:nvSpPr>
        <p:spPr>
          <a:xfrm>
            <a:off x="858300" y="957775"/>
            <a:ext cx="7503900" cy="13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Genetic Variation</a:t>
            </a:r>
            <a:endParaRPr b="1" sz="6000">
              <a:solidFill>
                <a:srgbClr val="FFFFFF"/>
              </a:solidFill>
            </a:endParaRPr>
          </a:p>
        </p:txBody>
      </p:sp>
      <p:sp>
        <p:nvSpPr>
          <p:cNvPr id="266" name="Google Shape;266;p66"/>
          <p:cNvSpPr txBox="1"/>
          <p:nvPr>
            <p:ph idx="1" type="subTitle"/>
          </p:nvPr>
        </p:nvSpPr>
        <p:spPr>
          <a:xfrm>
            <a:off x="1485150" y="2419200"/>
            <a:ext cx="60201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Applied Computational Genomics</a:t>
            </a:r>
            <a:endParaRPr b="1" sz="2400">
              <a:solidFill>
                <a:schemeClr val="lt1"/>
              </a:solidFill>
            </a:endParaRPr>
          </a:p>
          <a:p>
            <a:pPr indent="0" lvl="0" marL="0" rtl="0" algn="ctr">
              <a:spcBef>
                <a:spcPts val="0"/>
              </a:spcBef>
              <a:spcAft>
                <a:spcPts val="0"/>
              </a:spcAft>
              <a:buClr>
                <a:schemeClr val="dk1"/>
              </a:buClr>
              <a:buSzPts val="1100"/>
              <a:buFont typeface="Arial"/>
              <a:buNone/>
            </a:pPr>
            <a:r>
              <a:rPr lang="en" sz="2000">
                <a:solidFill>
                  <a:schemeClr val="lt1"/>
                </a:solidFill>
              </a:rPr>
              <a:t>https://github.com/quinlan-lab/applied-computational-genomics</a:t>
            </a:r>
            <a:endParaRPr sz="2000">
              <a:solidFill>
                <a:schemeClr val="lt1"/>
              </a:solidFill>
            </a:endParaRPr>
          </a:p>
          <a:p>
            <a:pPr indent="0" lvl="0" marL="0" rtl="0" algn="ctr">
              <a:spcBef>
                <a:spcPts val="0"/>
              </a:spcBef>
              <a:spcAft>
                <a:spcPts val="0"/>
              </a:spcAft>
              <a:buClr>
                <a:schemeClr val="dk1"/>
              </a:buClr>
              <a:buSzPts val="1100"/>
              <a:buFont typeface="Arial"/>
              <a:buNone/>
            </a:pPr>
            <a:r>
              <a:rPr b="1" lang="en" sz="2000"/>
              <a:t>Aaron Quinlan</a:t>
            </a:r>
            <a:endParaRPr b="1" sz="2000"/>
          </a:p>
          <a:p>
            <a:pPr indent="0" lvl="0" marL="0" rtl="0" algn="ctr">
              <a:spcBef>
                <a:spcPts val="0"/>
              </a:spcBef>
              <a:spcAft>
                <a:spcPts val="0"/>
              </a:spcAft>
              <a:buClr>
                <a:schemeClr val="dk1"/>
              </a:buClr>
              <a:buSzPts val="1100"/>
              <a:buFont typeface="Arial"/>
              <a:buNone/>
            </a:pPr>
            <a:r>
              <a:rPr b="1" lang="en" sz="2200"/>
              <a:t>Departments of Human Genetics and Biomedical Informatics</a:t>
            </a:r>
            <a:endParaRPr b="1" sz="2200"/>
          </a:p>
          <a:p>
            <a:pPr indent="0" lvl="0" marL="0" rtl="0" algn="ctr">
              <a:spcBef>
                <a:spcPts val="0"/>
              </a:spcBef>
              <a:spcAft>
                <a:spcPts val="0"/>
              </a:spcAft>
              <a:buClr>
                <a:schemeClr val="dk1"/>
              </a:buClr>
              <a:buSzPts val="1100"/>
              <a:buFont typeface="Arial"/>
              <a:buNone/>
            </a:pPr>
            <a:r>
              <a:rPr b="1" lang="en" sz="2200"/>
              <a:t>USTAR Center for Genetic Discovery</a:t>
            </a:r>
            <a:endParaRPr b="1" sz="2200"/>
          </a:p>
          <a:p>
            <a:pPr indent="0" lvl="0" marL="0" rtl="0" algn="ctr">
              <a:spcBef>
                <a:spcPts val="0"/>
              </a:spcBef>
              <a:spcAft>
                <a:spcPts val="0"/>
              </a:spcAft>
              <a:buClr>
                <a:schemeClr val="dk1"/>
              </a:buClr>
              <a:buSzPts val="1100"/>
              <a:buFont typeface="Arial"/>
              <a:buNone/>
            </a:pPr>
            <a:r>
              <a:rPr b="1" lang="en" sz="2200"/>
              <a:t>University of Utah</a:t>
            </a:r>
            <a:endParaRPr b="1" sz="2200"/>
          </a:p>
          <a:p>
            <a:pPr indent="0" lvl="0" marL="0" rtl="0" algn="ctr">
              <a:spcBef>
                <a:spcPts val="0"/>
              </a:spcBef>
              <a:spcAft>
                <a:spcPts val="0"/>
              </a:spcAft>
              <a:buClr>
                <a:schemeClr val="dk1"/>
              </a:buClr>
              <a:buSzPts val="1100"/>
              <a:buFont typeface="Arial"/>
              <a:buNone/>
            </a:pPr>
            <a:r>
              <a:rPr b="1" lang="en" sz="2200"/>
              <a:t>quinlanlab.org</a:t>
            </a:r>
            <a:endParaRPr b="1" sz="24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solidFill>
                  <a:srgbClr val="000000"/>
                </a:solidFill>
                <a:latin typeface="Economica"/>
                <a:ea typeface="Economica"/>
                <a:cs typeface="Economica"/>
                <a:sym typeface="Economica"/>
              </a:rPr>
              <a:t>It all starts with mutation</a:t>
            </a:r>
            <a:endParaRPr sz="4800">
              <a:solidFill>
                <a:srgbClr val="000000"/>
              </a:solidFill>
              <a:latin typeface="Economica"/>
              <a:ea typeface="Economica"/>
              <a:cs typeface="Economica"/>
              <a:sym typeface="Economica"/>
            </a:endParaRPr>
          </a:p>
        </p:txBody>
      </p:sp>
      <p:sp>
        <p:nvSpPr>
          <p:cNvPr id="457" name="Google Shape;457;p75"/>
          <p:cNvSpPr/>
          <p:nvPr/>
        </p:nvSpPr>
        <p:spPr>
          <a:xfrm>
            <a:off x="705874" y="1309315"/>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58" name="Google Shape;458;p75"/>
          <p:cNvSpPr/>
          <p:nvPr/>
        </p:nvSpPr>
        <p:spPr>
          <a:xfrm>
            <a:off x="5138119" y="1312664"/>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59" name="Google Shape;459;p75"/>
          <p:cNvSpPr/>
          <p:nvPr/>
        </p:nvSpPr>
        <p:spPr>
          <a:xfrm>
            <a:off x="700064" y="197569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0" name="Google Shape;460;p75"/>
          <p:cNvSpPr/>
          <p:nvPr/>
        </p:nvSpPr>
        <p:spPr>
          <a:xfrm>
            <a:off x="5138119" y="197569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1" name="Google Shape;461;p75"/>
          <p:cNvSpPr/>
          <p:nvPr/>
        </p:nvSpPr>
        <p:spPr>
          <a:xfrm>
            <a:off x="700064" y="263872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2" name="Google Shape;462;p75"/>
          <p:cNvSpPr/>
          <p:nvPr/>
        </p:nvSpPr>
        <p:spPr>
          <a:xfrm>
            <a:off x="5138119" y="263872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3" name="Google Shape;463;p75"/>
          <p:cNvSpPr/>
          <p:nvPr/>
        </p:nvSpPr>
        <p:spPr>
          <a:xfrm>
            <a:off x="700064" y="3301752"/>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4" name="Google Shape;464;p75"/>
          <p:cNvSpPr/>
          <p:nvPr/>
        </p:nvSpPr>
        <p:spPr>
          <a:xfrm>
            <a:off x="5138119" y="3301752"/>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5" name="Google Shape;465;p75"/>
          <p:cNvSpPr/>
          <p:nvPr/>
        </p:nvSpPr>
        <p:spPr>
          <a:xfrm>
            <a:off x="700064" y="3964781"/>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6" name="Google Shape;466;p75"/>
          <p:cNvSpPr/>
          <p:nvPr/>
        </p:nvSpPr>
        <p:spPr>
          <a:xfrm>
            <a:off x="5138119" y="3964781"/>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67" name="Google Shape;467;p75"/>
          <p:cNvSpPr/>
          <p:nvPr/>
        </p:nvSpPr>
        <p:spPr>
          <a:xfrm>
            <a:off x="2069777" y="4737686"/>
            <a:ext cx="4989600" cy="275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800" u="none" cap="none" strike="noStrike">
                <a:solidFill>
                  <a:srgbClr val="000000"/>
                </a:solidFill>
                <a:latin typeface="Helvetica Neue"/>
                <a:ea typeface="Helvetica Neue"/>
                <a:cs typeface="Helvetica Neue"/>
                <a:sym typeface="Helvetica Neue"/>
              </a:rPr>
              <a:t>a toy population of 10 identical chromosomes</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6"/>
          <p:cNvSpPr/>
          <p:nvPr/>
        </p:nvSpPr>
        <p:spPr>
          <a:xfrm>
            <a:off x="705874" y="1309315"/>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3" name="Google Shape;473;p76"/>
          <p:cNvSpPr/>
          <p:nvPr/>
        </p:nvSpPr>
        <p:spPr>
          <a:xfrm>
            <a:off x="5138119" y="1312664"/>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4" name="Google Shape;474;p76"/>
          <p:cNvSpPr/>
          <p:nvPr/>
        </p:nvSpPr>
        <p:spPr>
          <a:xfrm>
            <a:off x="700064" y="197569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5" name="Google Shape;475;p76"/>
          <p:cNvSpPr/>
          <p:nvPr/>
        </p:nvSpPr>
        <p:spPr>
          <a:xfrm>
            <a:off x="5138119" y="197569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6" name="Google Shape;476;p76"/>
          <p:cNvSpPr/>
          <p:nvPr/>
        </p:nvSpPr>
        <p:spPr>
          <a:xfrm>
            <a:off x="700064" y="263872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7" name="Google Shape;477;p76"/>
          <p:cNvSpPr/>
          <p:nvPr/>
        </p:nvSpPr>
        <p:spPr>
          <a:xfrm>
            <a:off x="5138119" y="263872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8" name="Google Shape;478;p76"/>
          <p:cNvSpPr/>
          <p:nvPr/>
        </p:nvSpPr>
        <p:spPr>
          <a:xfrm>
            <a:off x="700064" y="3301752"/>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79" name="Google Shape;479;p76"/>
          <p:cNvSpPr/>
          <p:nvPr/>
        </p:nvSpPr>
        <p:spPr>
          <a:xfrm>
            <a:off x="5138119" y="3301752"/>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80" name="Google Shape;480;p76"/>
          <p:cNvSpPr/>
          <p:nvPr/>
        </p:nvSpPr>
        <p:spPr>
          <a:xfrm>
            <a:off x="700064" y="3964781"/>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81" name="Google Shape;481;p76"/>
          <p:cNvSpPr/>
          <p:nvPr/>
        </p:nvSpPr>
        <p:spPr>
          <a:xfrm>
            <a:off x="5138119" y="3964781"/>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a:t>
            </a:r>
            <a:r>
              <a:rPr b="1" i="0" lang="en" sz="3400" u="none" cap="none" strike="noStrike">
                <a:solidFill>
                  <a:srgbClr val="FF6251"/>
                </a:solidFill>
                <a:latin typeface="Courier New"/>
                <a:ea typeface="Courier New"/>
                <a:cs typeface="Courier New"/>
                <a:sym typeface="Courier New"/>
              </a:rPr>
              <a:t>T</a:t>
            </a:r>
            <a:r>
              <a:rPr b="0" i="0" lang="en" sz="3400" u="none" cap="none" strike="noStrike">
                <a:solidFill>
                  <a:srgbClr val="000000"/>
                </a:solidFill>
                <a:latin typeface="Courier New"/>
                <a:ea typeface="Courier New"/>
                <a:cs typeface="Courier New"/>
                <a:sym typeface="Courier New"/>
              </a:rPr>
              <a:t>gagta</a:t>
            </a:r>
            <a:endParaRPr sz="900"/>
          </a:p>
        </p:txBody>
      </p:sp>
      <p:sp>
        <p:nvSpPr>
          <p:cNvPr id="482" name="Google Shape;482;p76"/>
          <p:cNvSpPr/>
          <p:nvPr/>
        </p:nvSpPr>
        <p:spPr>
          <a:xfrm>
            <a:off x="4552950" y="4496500"/>
            <a:ext cx="4266900" cy="503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800" u="none" cap="none" strike="noStrike">
                <a:solidFill>
                  <a:srgbClr val="000000"/>
                </a:solidFill>
                <a:latin typeface="Helvetica Neue"/>
                <a:ea typeface="Helvetica Neue"/>
                <a:cs typeface="Helvetica Neue"/>
                <a:sym typeface="Helvetica Neue"/>
              </a:rPr>
              <a:t>mutation: </a:t>
            </a:r>
            <a:endParaRPr sz="900"/>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Helvetica Neue"/>
                <a:ea typeface="Helvetica Neue"/>
                <a:cs typeface="Helvetica Neue"/>
                <a:sym typeface="Helvetica Neue"/>
              </a:rPr>
              <a:t>private</a:t>
            </a:r>
            <a:r>
              <a:rPr b="0" i="0" lang="en" sz="1800" u="none" cap="none" strike="noStrike">
                <a:solidFill>
                  <a:srgbClr val="000000"/>
                </a:solidFill>
                <a:latin typeface="Helvetica Neue"/>
                <a:ea typeface="Helvetica Neue"/>
                <a:cs typeface="Helvetica Neue"/>
                <a:sym typeface="Helvetica Neue"/>
              </a:rPr>
              <a:t> to this chromosome / indiv</a:t>
            </a:r>
            <a:r>
              <a:rPr lang="en" sz="1800">
                <a:latin typeface="Helvetica Neue"/>
                <a:ea typeface="Helvetica Neue"/>
                <a:cs typeface="Helvetica Neue"/>
                <a:sym typeface="Helvetica Neue"/>
              </a:rPr>
              <a:t>idual</a:t>
            </a:r>
            <a:endParaRPr sz="900"/>
          </a:p>
        </p:txBody>
      </p:sp>
      <p:sp>
        <p:nvSpPr>
          <p:cNvPr id="483" name="Google Shape;483;p76"/>
          <p:cNvSpPr/>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latin typeface="Economica"/>
                <a:ea typeface="Economica"/>
                <a:cs typeface="Economica"/>
                <a:sym typeface="Economica"/>
              </a:rPr>
              <a:t>Mutation creates genetic diversity</a:t>
            </a:r>
            <a:endParaRPr sz="4800">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p:nvPr/>
        </p:nvSpPr>
        <p:spPr>
          <a:xfrm>
            <a:off x="691135" y="3469184"/>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89" name="Google Shape;489;p77"/>
          <p:cNvSpPr/>
          <p:nvPr/>
        </p:nvSpPr>
        <p:spPr>
          <a:xfrm>
            <a:off x="5129189" y="3469184"/>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a:t>
            </a:r>
            <a:r>
              <a:rPr b="1" i="0" lang="en" sz="3400" u="none" cap="none" strike="noStrike">
                <a:solidFill>
                  <a:srgbClr val="FF6251"/>
                </a:solidFill>
                <a:latin typeface="Courier New"/>
                <a:ea typeface="Courier New"/>
                <a:cs typeface="Courier New"/>
                <a:sym typeface="Courier New"/>
              </a:rPr>
              <a:t>T</a:t>
            </a:r>
            <a:r>
              <a:rPr b="0" i="0" lang="en" sz="3400" u="none" cap="none" strike="noStrike">
                <a:solidFill>
                  <a:srgbClr val="000000"/>
                </a:solidFill>
                <a:latin typeface="Courier New"/>
                <a:ea typeface="Courier New"/>
                <a:cs typeface="Courier New"/>
                <a:sym typeface="Courier New"/>
              </a:rPr>
              <a:t>gagta</a:t>
            </a:r>
            <a:endParaRPr sz="900"/>
          </a:p>
        </p:txBody>
      </p:sp>
      <p:sp>
        <p:nvSpPr>
          <p:cNvPr id="490" name="Google Shape;490;p77"/>
          <p:cNvSpPr/>
          <p:nvPr/>
        </p:nvSpPr>
        <p:spPr>
          <a:xfrm>
            <a:off x="696516" y="2973586"/>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a:t>
            </a:r>
            <a:r>
              <a:rPr b="1" i="0" lang="en" sz="3400" u="none" cap="none" strike="noStrike">
                <a:solidFill>
                  <a:srgbClr val="FF6251"/>
                </a:solidFill>
                <a:latin typeface="Courier New"/>
                <a:ea typeface="Courier New"/>
                <a:cs typeface="Courier New"/>
                <a:sym typeface="Courier New"/>
              </a:rPr>
              <a:t>T</a:t>
            </a:r>
            <a:r>
              <a:rPr b="0" i="0" lang="en" sz="3400" u="none" cap="none" strike="noStrike">
                <a:solidFill>
                  <a:srgbClr val="000000"/>
                </a:solidFill>
                <a:latin typeface="Courier New"/>
                <a:ea typeface="Courier New"/>
                <a:cs typeface="Courier New"/>
                <a:sym typeface="Courier New"/>
              </a:rPr>
              <a:t>gagta</a:t>
            </a:r>
            <a:endParaRPr sz="900"/>
          </a:p>
        </p:txBody>
      </p:sp>
      <p:sp>
        <p:nvSpPr>
          <p:cNvPr id="491" name="Google Shape;491;p77"/>
          <p:cNvSpPr/>
          <p:nvPr/>
        </p:nvSpPr>
        <p:spPr>
          <a:xfrm>
            <a:off x="5134570" y="2973586"/>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92" name="Google Shape;492;p77"/>
          <p:cNvSpPr/>
          <p:nvPr/>
        </p:nvSpPr>
        <p:spPr>
          <a:xfrm>
            <a:off x="678656" y="249138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93" name="Google Shape;493;p77"/>
          <p:cNvSpPr/>
          <p:nvPr/>
        </p:nvSpPr>
        <p:spPr>
          <a:xfrm>
            <a:off x="5116711" y="2491383"/>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a:t>
            </a:r>
            <a:r>
              <a:rPr b="1" i="0" lang="en" sz="3400" u="none" cap="none" strike="noStrike">
                <a:solidFill>
                  <a:srgbClr val="FF6251"/>
                </a:solidFill>
                <a:latin typeface="Courier New"/>
                <a:ea typeface="Courier New"/>
                <a:cs typeface="Courier New"/>
                <a:sym typeface="Courier New"/>
              </a:rPr>
              <a:t>T</a:t>
            </a:r>
            <a:r>
              <a:rPr b="0" i="0" lang="en" sz="3400" u="none" cap="none" strike="noStrike">
                <a:solidFill>
                  <a:srgbClr val="000000"/>
                </a:solidFill>
                <a:latin typeface="Courier New"/>
                <a:ea typeface="Courier New"/>
                <a:cs typeface="Courier New"/>
                <a:sym typeface="Courier New"/>
              </a:rPr>
              <a:t>gagta</a:t>
            </a:r>
            <a:endParaRPr sz="900"/>
          </a:p>
        </p:txBody>
      </p:sp>
      <p:sp>
        <p:nvSpPr>
          <p:cNvPr id="494" name="Google Shape;494;p77"/>
          <p:cNvSpPr/>
          <p:nvPr/>
        </p:nvSpPr>
        <p:spPr>
          <a:xfrm>
            <a:off x="5125641" y="1995785"/>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95" name="Google Shape;495;p77"/>
          <p:cNvSpPr/>
          <p:nvPr/>
        </p:nvSpPr>
        <p:spPr>
          <a:xfrm>
            <a:off x="687586" y="1480096"/>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96" name="Google Shape;496;p77"/>
          <p:cNvSpPr/>
          <p:nvPr/>
        </p:nvSpPr>
        <p:spPr>
          <a:xfrm>
            <a:off x="5125641" y="1480096"/>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a:t>
            </a:r>
            <a:r>
              <a:rPr b="1" i="0" lang="en" sz="3400" u="none" cap="none" strike="noStrike">
                <a:solidFill>
                  <a:srgbClr val="FF6251"/>
                </a:solidFill>
                <a:latin typeface="Courier New"/>
                <a:ea typeface="Courier New"/>
                <a:cs typeface="Courier New"/>
                <a:sym typeface="Courier New"/>
              </a:rPr>
              <a:t>T</a:t>
            </a:r>
            <a:r>
              <a:rPr b="0" i="0" lang="en" sz="3400" u="none" cap="none" strike="noStrike">
                <a:solidFill>
                  <a:srgbClr val="000000"/>
                </a:solidFill>
                <a:latin typeface="Courier New"/>
                <a:ea typeface="Courier New"/>
                <a:cs typeface="Courier New"/>
                <a:sym typeface="Courier New"/>
              </a:rPr>
              <a:t>gagta</a:t>
            </a:r>
            <a:endParaRPr sz="900"/>
          </a:p>
        </p:txBody>
      </p:sp>
      <p:sp>
        <p:nvSpPr>
          <p:cNvPr id="497" name="Google Shape;497;p77"/>
          <p:cNvSpPr/>
          <p:nvPr/>
        </p:nvSpPr>
        <p:spPr>
          <a:xfrm>
            <a:off x="678656" y="1995785"/>
            <a:ext cx="3145500" cy="448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400" u="none" cap="none" strike="noStrike">
                <a:solidFill>
                  <a:srgbClr val="000000"/>
                </a:solidFill>
                <a:latin typeface="Courier New"/>
                <a:ea typeface="Courier New"/>
                <a:cs typeface="Courier New"/>
                <a:sym typeface="Courier New"/>
              </a:rPr>
              <a:t>acctccgagta</a:t>
            </a:r>
            <a:endParaRPr sz="900"/>
          </a:p>
        </p:txBody>
      </p:sp>
      <p:sp>
        <p:nvSpPr>
          <p:cNvPr id="498" name="Google Shape;498;p77"/>
          <p:cNvSpPr/>
          <p:nvPr/>
        </p:nvSpPr>
        <p:spPr>
          <a:xfrm>
            <a:off x="508992" y="194221"/>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latin typeface="Economica"/>
                <a:ea typeface="Economica"/>
                <a:cs typeface="Economica"/>
                <a:sym typeface="Economica"/>
              </a:rPr>
              <a:t>From mutation to polymorphism</a:t>
            </a:r>
            <a:endParaRPr sz="4800">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p:nvPr/>
        </p:nvSpPr>
        <p:spPr>
          <a:xfrm>
            <a:off x="2730053" y="2965128"/>
            <a:ext cx="4223700" cy="174300"/>
          </a:xfrm>
          <a:prstGeom prst="rect">
            <a:avLst/>
          </a:prstGeom>
          <a:solidFill>
            <a:srgbClr val="D4E3FE"/>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504" name="Google Shape;504;p78"/>
          <p:cNvSpPr/>
          <p:nvPr/>
        </p:nvSpPr>
        <p:spPr>
          <a:xfrm>
            <a:off x="2730053" y="2744136"/>
            <a:ext cx="4223700" cy="174300"/>
          </a:xfrm>
          <a:prstGeom prst="rect">
            <a:avLst/>
          </a:prstGeom>
          <a:solidFill>
            <a:srgbClr val="D4E3FE"/>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pic>
        <p:nvPicPr>
          <p:cNvPr id="505" name="Google Shape;505;p78"/>
          <p:cNvPicPr preferRelativeResize="0"/>
          <p:nvPr/>
        </p:nvPicPr>
        <p:blipFill rotWithShape="1">
          <a:blip r:embed="rId3">
            <a:alphaModFix/>
          </a:blip>
          <a:srcRect b="249" l="5434" r="7608" t="0"/>
          <a:stretch/>
        </p:blipFill>
        <p:spPr>
          <a:xfrm rot="5400000">
            <a:off x="4688625" y="-995778"/>
            <a:ext cx="267900" cy="5363700"/>
          </a:xfrm>
          <a:prstGeom prst="rect">
            <a:avLst/>
          </a:prstGeom>
          <a:noFill/>
          <a:ln>
            <a:noFill/>
          </a:ln>
        </p:spPr>
      </p:pic>
      <p:pic>
        <p:nvPicPr>
          <p:cNvPr id="506" name="Google Shape;506;p78"/>
          <p:cNvPicPr preferRelativeResize="0"/>
          <p:nvPr/>
        </p:nvPicPr>
        <p:blipFill rotWithShape="1">
          <a:blip r:embed="rId3">
            <a:alphaModFix/>
          </a:blip>
          <a:srcRect b="249" l="5434" r="7608" t="0"/>
          <a:stretch/>
        </p:blipFill>
        <p:spPr>
          <a:xfrm rot="5400000">
            <a:off x="4688625" y="-547099"/>
            <a:ext cx="267900" cy="5363700"/>
          </a:xfrm>
          <a:prstGeom prst="rect">
            <a:avLst/>
          </a:prstGeom>
          <a:noFill/>
          <a:ln>
            <a:noFill/>
          </a:ln>
        </p:spPr>
      </p:pic>
      <p:sp>
        <p:nvSpPr>
          <p:cNvPr id="507" name="Google Shape;507;p78"/>
          <p:cNvSpPr/>
          <p:nvPr/>
        </p:nvSpPr>
        <p:spPr>
          <a:xfrm>
            <a:off x="4158752" y="1478458"/>
            <a:ext cx="160800" cy="830400"/>
          </a:xfrm>
          <a:prstGeom prst="rect">
            <a:avLst/>
          </a:prstGeom>
          <a:noFill/>
          <a:ln cap="flat" cmpd="sng" w="25400">
            <a:solidFill>
              <a:srgbClr val="FF4013"/>
            </a:solidFill>
            <a:prstDash val="dashDot"/>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508" name="Google Shape;508;p78"/>
          <p:cNvSpPr/>
          <p:nvPr/>
        </p:nvSpPr>
        <p:spPr>
          <a:xfrm>
            <a:off x="1327175" y="143492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509" name="Google Shape;509;p78"/>
          <p:cNvSpPr/>
          <p:nvPr/>
        </p:nvSpPr>
        <p:spPr>
          <a:xfrm>
            <a:off x="1328141" y="188360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cxnSp>
        <p:nvCxnSpPr>
          <p:cNvPr id="510" name="Google Shape;510;p78"/>
          <p:cNvCxnSpPr/>
          <p:nvPr/>
        </p:nvCxnSpPr>
        <p:spPr>
          <a:xfrm flipH="1" rot="10800000">
            <a:off x="2773374" y="2295382"/>
            <a:ext cx="1403400" cy="456000"/>
          </a:xfrm>
          <a:prstGeom prst="straightConnector1">
            <a:avLst/>
          </a:prstGeom>
          <a:noFill/>
          <a:ln cap="flat" cmpd="sng" w="25400">
            <a:solidFill>
              <a:srgbClr val="FF4013"/>
            </a:solidFill>
            <a:prstDash val="dashDot"/>
            <a:miter lim="8000"/>
            <a:headEnd len="sm" w="sm" type="none"/>
            <a:tailEnd len="sm" w="sm" type="none"/>
          </a:ln>
        </p:spPr>
      </p:cxnSp>
      <p:cxnSp>
        <p:nvCxnSpPr>
          <p:cNvPr id="511" name="Google Shape;511;p78"/>
          <p:cNvCxnSpPr/>
          <p:nvPr/>
        </p:nvCxnSpPr>
        <p:spPr>
          <a:xfrm>
            <a:off x="4319480" y="2308824"/>
            <a:ext cx="2534400" cy="435900"/>
          </a:xfrm>
          <a:prstGeom prst="straightConnector1">
            <a:avLst/>
          </a:prstGeom>
          <a:noFill/>
          <a:ln cap="flat" cmpd="sng" w="25400">
            <a:solidFill>
              <a:srgbClr val="FF4013"/>
            </a:solidFill>
            <a:prstDash val="dashDot"/>
            <a:miter lim="8000"/>
            <a:headEnd len="sm" w="sm" type="none"/>
            <a:tailEnd len="sm" w="sm" type="none"/>
          </a:ln>
        </p:spPr>
      </p:cxnSp>
      <p:sp>
        <p:nvSpPr>
          <p:cNvPr id="512" name="Google Shape;512;p78"/>
          <p:cNvSpPr/>
          <p:nvPr/>
        </p:nvSpPr>
        <p:spPr>
          <a:xfrm>
            <a:off x="2814725" y="2653825"/>
            <a:ext cx="41652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77BB41"/>
              </a:buClr>
              <a:buFont typeface="Arial"/>
              <a:buNone/>
            </a:pPr>
            <a:r>
              <a:rPr b="0" i="0" lang="en" sz="2300" u="none" cap="none" strike="noStrike">
                <a:latin typeface="Consolas"/>
                <a:ea typeface="Consolas"/>
                <a:cs typeface="Consolas"/>
                <a:sym typeface="Consolas"/>
              </a:rPr>
              <a:t>ATCGGG</a:t>
            </a:r>
            <a:r>
              <a:rPr b="0" i="0" lang="en" sz="2300" u="none" cap="none" strike="noStrike">
                <a:solidFill>
                  <a:srgbClr val="FF0000"/>
                </a:solidFill>
                <a:latin typeface="Consolas"/>
                <a:ea typeface="Consolas"/>
                <a:cs typeface="Consolas"/>
                <a:sym typeface="Consolas"/>
              </a:rPr>
              <a:t>T</a:t>
            </a:r>
            <a:r>
              <a:rPr b="0" i="0" lang="en" sz="2300" u="none" cap="none" strike="noStrike">
                <a:latin typeface="Consolas"/>
                <a:ea typeface="Consolas"/>
                <a:cs typeface="Consolas"/>
                <a:sym typeface="Consolas"/>
              </a:rPr>
              <a:t>ACCATCCAATCATTACC</a:t>
            </a:r>
            <a:endParaRPr sz="900">
              <a:latin typeface="Consolas"/>
              <a:ea typeface="Consolas"/>
              <a:cs typeface="Consolas"/>
              <a:sym typeface="Consolas"/>
            </a:endParaRPr>
          </a:p>
        </p:txBody>
      </p:sp>
      <p:sp>
        <p:nvSpPr>
          <p:cNvPr id="513" name="Google Shape;513;p78"/>
          <p:cNvSpPr txBox="1"/>
          <p:nvPr/>
        </p:nvSpPr>
        <p:spPr>
          <a:xfrm>
            <a:off x="228600" y="152400"/>
            <a:ext cx="9024900" cy="7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chemeClr val="dk1"/>
                </a:solidFill>
                <a:latin typeface="Economica"/>
                <a:ea typeface="Economica"/>
                <a:cs typeface="Economica"/>
                <a:sym typeface="Economica"/>
              </a:rPr>
              <a:t>Humans are diploid. </a:t>
            </a:r>
            <a:endParaRPr sz="4200">
              <a:solidFill>
                <a:schemeClr val="dk1"/>
              </a:solidFill>
              <a:latin typeface="Economica"/>
              <a:ea typeface="Economica"/>
              <a:cs typeface="Economica"/>
              <a:sym typeface="Economica"/>
            </a:endParaRPr>
          </a:p>
        </p:txBody>
      </p:sp>
      <p:sp>
        <p:nvSpPr>
          <p:cNvPr id="514" name="Google Shape;514;p78"/>
          <p:cNvSpPr/>
          <p:nvPr/>
        </p:nvSpPr>
        <p:spPr>
          <a:xfrm>
            <a:off x="2814725" y="2882425"/>
            <a:ext cx="41652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77BB41"/>
              </a:buClr>
              <a:buFont typeface="Arial"/>
              <a:buNone/>
            </a:pPr>
            <a:r>
              <a:rPr b="0" i="0" lang="en" sz="2300" u="none" cap="none" strike="noStrike">
                <a:latin typeface="Consolas"/>
                <a:ea typeface="Consolas"/>
                <a:cs typeface="Consolas"/>
                <a:sym typeface="Consolas"/>
              </a:rPr>
              <a:t>ATCGGG</a:t>
            </a:r>
            <a:r>
              <a:rPr lang="en" sz="2300">
                <a:solidFill>
                  <a:srgbClr val="38761D"/>
                </a:solidFill>
                <a:latin typeface="Consolas"/>
                <a:ea typeface="Consolas"/>
                <a:cs typeface="Consolas"/>
                <a:sym typeface="Consolas"/>
              </a:rPr>
              <a:t>A</a:t>
            </a:r>
            <a:r>
              <a:rPr b="0" i="0" lang="en" sz="2300" u="none" cap="none" strike="noStrike">
                <a:latin typeface="Consolas"/>
                <a:ea typeface="Consolas"/>
                <a:cs typeface="Consolas"/>
                <a:sym typeface="Consolas"/>
              </a:rPr>
              <a:t>ACCATCCAATCATTACC</a:t>
            </a:r>
            <a:endParaRPr sz="900">
              <a:latin typeface="Consolas"/>
              <a:ea typeface="Consolas"/>
              <a:cs typeface="Consolas"/>
              <a:sym typeface="Consolas"/>
            </a:endParaRPr>
          </a:p>
        </p:txBody>
      </p:sp>
      <p:sp>
        <p:nvSpPr>
          <p:cNvPr id="515" name="Google Shape;515;p78"/>
          <p:cNvSpPr/>
          <p:nvPr/>
        </p:nvSpPr>
        <p:spPr>
          <a:xfrm>
            <a:off x="2165375" y="242552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516" name="Google Shape;516;p78"/>
          <p:cNvSpPr/>
          <p:nvPr/>
        </p:nvSpPr>
        <p:spPr>
          <a:xfrm>
            <a:off x="2166341" y="287420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517" name="Google Shape;517;p78"/>
          <p:cNvSpPr txBox="1"/>
          <p:nvPr/>
        </p:nvSpPr>
        <p:spPr>
          <a:xfrm>
            <a:off x="1295400" y="3811800"/>
            <a:ext cx="8097000" cy="7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38761D"/>
                </a:solidFill>
                <a:latin typeface="Economica"/>
                <a:ea typeface="Economica"/>
                <a:cs typeface="Economica"/>
                <a:sym typeface="Economica"/>
              </a:rPr>
              <a:t>Our genome is comprised of a paternal and a maternal "haplotype". Together, they form our "genotype"</a:t>
            </a:r>
            <a:endParaRPr sz="3200">
              <a:solidFill>
                <a:srgbClr val="38761D"/>
              </a:solidFill>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9"/>
          <p:cNvSpPr txBox="1"/>
          <p:nvPr>
            <p:ph type="title"/>
          </p:nvPr>
        </p:nvSpPr>
        <p:spPr>
          <a:xfrm>
            <a:off x="112425" y="133950"/>
            <a:ext cx="8940300" cy="636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56D6"/>
              </a:buClr>
              <a:buFont typeface="Helvetica Neue"/>
              <a:buNone/>
            </a:pPr>
            <a:r>
              <a:rPr b="0" i="0" lang="en" sz="4800" u="none" cap="none" strike="noStrike">
                <a:solidFill>
                  <a:srgbClr val="000000"/>
                </a:solidFill>
                <a:latin typeface="Economica"/>
                <a:ea typeface="Economica"/>
                <a:cs typeface="Economica"/>
                <a:sym typeface="Economica"/>
              </a:rPr>
              <a:t>How existing (germline) variation is inherited</a:t>
            </a:r>
            <a:endParaRPr sz="4800">
              <a:solidFill>
                <a:srgbClr val="000000"/>
              </a:solidFill>
              <a:latin typeface="Economica"/>
              <a:ea typeface="Economica"/>
              <a:cs typeface="Economica"/>
              <a:sym typeface="Economica"/>
            </a:endParaRPr>
          </a:p>
        </p:txBody>
      </p:sp>
      <p:grpSp>
        <p:nvGrpSpPr>
          <p:cNvPr id="523" name="Google Shape;523;p79"/>
          <p:cNvGrpSpPr/>
          <p:nvPr/>
        </p:nvGrpSpPr>
        <p:grpSpPr>
          <a:xfrm>
            <a:off x="3241477" y="1118443"/>
            <a:ext cx="2643094" cy="1346091"/>
            <a:chOff x="0" y="0"/>
            <a:chExt cx="3759200" cy="2552800"/>
          </a:xfrm>
        </p:grpSpPr>
        <p:pic>
          <p:nvPicPr>
            <p:cNvPr id="524" name="Google Shape;524;p79"/>
            <p:cNvPicPr preferRelativeResize="0"/>
            <p:nvPr/>
          </p:nvPicPr>
          <p:blipFill rotWithShape="1">
            <a:blip r:embed="rId3">
              <a:alphaModFix/>
            </a:blip>
            <a:srcRect b="0" l="0" r="0" t="0"/>
            <a:stretch/>
          </p:blipFill>
          <p:spPr>
            <a:xfrm>
              <a:off x="0" y="0"/>
              <a:ext cx="1752600" cy="1752600"/>
            </a:xfrm>
            <a:prstGeom prst="rect">
              <a:avLst/>
            </a:prstGeom>
            <a:noFill/>
            <a:ln>
              <a:noFill/>
            </a:ln>
          </p:spPr>
        </p:pic>
        <p:pic>
          <p:nvPicPr>
            <p:cNvPr id="525" name="Google Shape;525;p79"/>
            <p:cNvPicPr preferRelativeResize="0"/>
            <p:nvPr/>
          </p:nvPicPr>
          <p:blipFill rotWithShape="1">
            <a:blip r:embed="rId4">
              <a:alphaModFix/>
            </a:blip>
            <a:srcRect b="0" l="0" r="0" t="0"/>
            <a:stretch/>
          </p:blipFill>
          <p:spPr>
            <a:xfrm>
              <a:off x="2006600" y="0"/>
              <a:ext cx="1752600" cy="1752600"/>
            </a:xfrm>
            <a:prstGeom prst="rect">
              <a:avLst/>
            </a:prstGeom>
            <a:noFill/>
            <a:ln>
              <a:noFill/>
            </a:ln>
          </p:spPr>
        </p:pic>
        <p:sp>
          <p:nvSpPr>
            <p:cNvPr id="526" name="Google Shape;526;p79"/>
            <p:cNvSpPr/>
            <p:nvPr/>
          </p:nvSpPr>
          <p:spPr>
            <a:xfrm>
              <a:off x="172938" y="21082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27" name="Google Shape;527;p79"/>
            <p:cNvSpPr/>
            <p:nvPr/>
          </p:nvSpPr>
          <p:spPr>
            <a:xfrm>
              <a:off x="172938" y="17653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28" name="Google Shape;528;p79"/>
            <p:cNvSpPr/>
            <p:nvPr/>
          </p:nvSpPr>
          <p:spPr>
            <a:xfrm>
              <a:off x="2260599" y="21082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29" name="Google Shape;529;p79"/>
            <p:cNvSpPr/>
            <p:nvPr/>
          </p:nvSpPr>
          <p:spPr>
            <a:xfrm>
              <a:off x="2260599" y="17653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grpSp>
      <p:sp>
        <p:nvSpPr>
          <p:cNvPr id="530" name="Google Shape;530;p79"/>
          <p:cNvSpPr/>
          <p:nvPr/>
        </p:nvSpPr>
        <p:spPr>
          <a:xfrm>
            <a:off x="4362364" y="1312183"/>
            <a:ext cx="408300" cy="563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4100" u="none" cap="none" strike="noStrike">
                <a:solidFill>
                  <a:srgbClr val="000000"/>
                </a:solidFill>
                <a:latin typeface="Helvetica Neue"/>
                <a:ea typeface="Helvetica Neue"/>
                <a:cs typeface="Helvetica Neue"/>
                <a:sym typeface="Helvetica Neue"/>
              </a:rPr>
              <a:t>X</a:t>
            </a:r>
            <a:endParaRPr sz="900"/>
          </a:p>
        </p:txBody>
      </p:sp>
      <p:sp>
        <p:nvSpPr>
          <p:cNvPr id="531" name="Google Shape;531;p79"/>
          <p:cNvSpPr/>
          <p:nvPr/>
        </p:nvSpPr>
        <p:spPr>
          <a:xfrm>
            <a:off x="6387761" y="1401584"/>
            <a:ext cx="2459700" cy="981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1" lang="en" sz="1800" u="none" cap="none" strike="noStrike">
                <a:solidFill>
                  <a:srgbClr val="000000"/>
                </a:solidFill>
                <a:latin typeface="Economica"/>
                <a:ea typeface="Economica"/>
                <a:cs typeface="Economica"/>
                <a:sym typeface="Economica"/>
              </a:rPr>
              <a:t>Example</a:t>
            </a:r>
            <a:r>
              <a:rPr b="0" i="1" lang="en" sz="1800" u="none" cap="none" strike="noStrike">
                <a:solidFill>
                  <a:srgbClr val="000000"/>
                </a:solidFill>
                <a:latin typeface="Economica"/>
                <a:ea typeface="Economica"/>
                <a:cs typeface="Economica"/>
                <a:sym typeface="Economica"/>
              </a:rPr>
              <a:t>: Mom and dad are </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Economica"/>
                <a:ea typeface="Economica"/>
                <a:cs typeface="Economica"/>
                <a:sym typeface="Economica"/>
              </a:rPr>
              <a:t>heterozygous;</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Economica"/>
                <a:ea typeface="Economica"/>
                <a:cs typeface="Economica"/>
                <a:sym typeface="Economica"/>
              </a:rPr>
              <a:t>that is, the zygote </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Economica"/>
                <a:ea typeface="Economica"/>
                <a:cs typeface="Economica"/>
                <a:sym typeface="Economica"/>
              </a:rPr>
              <a:t>from which they developed </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Economica"/>
                <a:ea typeface="Economica"/>
                <a:cs typeface="Economica"/>
                <a:sym typeface="Economica"/>
              </a:rPr>
              <a:t>was comprised of a sperm</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1800" u="none" cap="none" strike="noStrike">
                <a:solidFill>
                  <a:srgbClr val="000000"/>
                </a:solidFill>
                <a:latin typeface="Economica"/>
                <a:ea typeface="Economica"/>
                <a:cs typeface="Economica"/>
                <a:sym typeface="Economica"/>
              </a:rPr>
              <a:t>and egg with two different alleles</a:t>
            </a:r>
            <a:endParaRPr sz="1800">
              <a:latin typeface="Economica"/>
              <a:ea typeface="Economica"/>
              <a:cs typeface="Economica"/>
              <a:sym typeface="Economica"/>
            </a:endParaRPr>
          </a:p>
        </p:txBody>
      </p:sp>
      <p:sp>
        <p:nvSpPr>
          <p:cNvPr id="532" name="Google Shape;532;p79"/>
          <p:cNvSpPr/>
          <p:nvPr/>
        </p:nvSpPr>
        <p:spPr>
          <a:xfrm>
            <a:off x="3455788" y="4118818"/>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33" name="Google Shape;533;p79"/>
          <p:cNvSpPr/>
          <p:nvPr/>
        </p:nvSpPr>
        <p:spPr>
          <a:xfrm>
            <a:off x="3455788" y="3937992"/>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34" name="Google Shape;534;p79"/>
          <p:cNvSpPr/>
          <p:nvPr/>
        </p:nvSpPr>
        <p:spPr>
          <a:xfrm>
            <a:off x="4973835" y="4118818"/>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35" name="Google Shape;535;p79"/>
          <p:cNvSpPr/>
          <p:nvPr/>
        </p:nvSpPr>
        <p:spPr>
          <a:xfrm>
            <a:off x="4973835" y="3937992"/>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36" name="Google Shape;536;p79"/>
          <p:cNvSpPr/>
          <p:nvPr/>
        </p:nvSpPr>
        <p:spPr>
          <a:xfrm>
            <a:off x="3392386" y="4433590"/>
            <a:ext cx="2562600" cy="576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Kid is heterozygous</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0061FF"/>
                </a:solidFill>
                <a:latin typeface="Economica"/>
                <a:ea typeface="Economica"/>
                <a:cs typeface="Economica"/>
                <a:sym typeface="Economica"/>
              </a:rPr>
              <a:t>C</a:t>
            </a: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FF6251"/>
                </a:solidFill>
                <a:latin typeface="Economica"/>
                <a:ea typeface="Economica"/>
                <a:cs typeface="Economica"/>
                <a:sym typeface="Economica"/>
              </a:rPr>
              <a:t>T</a:t>
            </a:r>
            <a:r>
              <a:rPr b="0" i="0" lang="en" sz="2100" u="none" cap="none" strike="noStrike">
                <a:solidFill>
                  <a:srgbClr val="000000"/>
                </a:solidFill>
                <a:latin typeface="Economica"/>
                <a:ea typeface="Economica"/>
                <a:cs typeface="Economica"/>
                <a:sym typeface="Economica"/>
              </a:rPr>
              <a:t>)</a:t>
            </a:r>
            <a:endParaRPr sz="900">
              <a:latin typeface="Economica"/>
              <a:ea typeface="Economica"/>
              <a:cs typeface="Economica"/>
              <a:sym typeface="Economica"/>
            </a:endParaRPr>
          </a:p>
        </p:txBody>
      </p:sp>
      <p:sp>
        <p:nvSpPr>
          <p:cNvPr id="537" name="Google Shape;537;p79"/>
          <p:cNvSpPr/>
          <p:nvPr/>
        </p:nvSpPr>
        <p:spPr>
          <a:xfrm>
            <a:off x="3156645" y="3921249"/>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38" name="Google Shape;538;p79"/>
          <p:cNvSpPr/>
          <p:nvPr/>
        </p:nvSpPr>
        <p:spPr>
          <a:xfrm>
            <a:off x="3129855" y="4128864"/>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39" name="Google Shape;539;p79"/>
          <p:cNvSpPr/>
          <p:nvPr/>
        </p:nvSpPr>
        <p:spPr>
          <a:xfrm>
            <a:off x="4750594" y="3927946"/>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40" name="Google Shape;540;p79"/>
          <p:cNvSpPr/>
          <p:nvPr/>
        </p:nvSpPr>
        <p:spPr>
          <a:xfrm>
            <a:off x="4750594" y="4102075"/>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41" name="Google Shape;541;p79"/>
          <p:cNvSpPr/>
          <p:nvPr/>
        </p:nvSpPr>
        <p:spPr>
          <a:xfrm>
            <a:off x="4536709" y="3374404"/>
            <a:ext cx="2670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or</a:t>
            </a:r>
            <a:endParaRPr sz="900"/>
          </a:p>
        </p:txBody>
      </p:sp>
      <p:sp>
        <p:nvSpPr>
          <p:cNvPr id="542" name="Google Shape;542;p79"/>
          <p:cNvSpPr/>
          <p:nvPr/>
        </p:nvSpPr>
        <p:spPr>
          <a:xfrm>
            <a:off x="307380" y="4433590"/>
            <a:ext cx="2493600" cy="576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Kid is homozygous</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0061FF"/>
                </a:solidFill>
                <a:latin typeface="Economica"/>
                <a:ea typeface="Economica"/>
                <a:cs typeface="Economica"/>
                <a:sym typeface="Economica"/>
              </a:rPr>
              <a:t>C</a:t>
            </a: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0061FF"/>
                </a:solidFill>
                <a:latin typeface="Economica"/>
                <a:ea typeface="Economica"/>
                <a:cs typeface="Economica"/>
                <a:sym typeface="Economica"/>
              </a:rPr>
              <a:t>C</a:t>
            </a:r>
            <a:r>
              <a:rPr b="0" i="0" lang="en" sz="2100" u="none" cap="none" strike="noStrike">
                <a:solidFill>
                  <a:srgbClr val="000000"/>
                </a:solidFill>
                <a:latin typeface="Economica"/>
                <a:ea typeface="Economica"/>
                <a:cs typeface="Economica"/>
                <a:sym typeface="Economica"/>
              </a:rPr>
              <a:t>)</a:t>
            </a:r>
            <a:endParaRPr sz="900">
              <a:latin typeface="Economica"/>
              <a:ea typeface="Economica"/>
              <a:cs typeface="Economica"/>
              <a:sym typeface="Economica"/>
            </a:endParaRPr>
          </a:p>
        </p:txBody>
      </p:sp>
      <p:sp>
        <p:nvSpPr>
          <p:cNvPr id="543" name="Google Shape;543;p79"/>
          <p:cNvSpPr/>
          <p:nvPr/>
        </p:nvSpPr>
        <p:spPr>
          <a:xfrm>
            <a:off x="1160859" y="4138910"/>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44" name="Google Shape;544;p79"/>
          <p:cNvSpPr/>
          <p:nvPr/>
        </p:nvSpPr>
        <p:spPr>
          <a:xfrm>
            <a:off x="1160859" y="3958084"/>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45" name="Google Shape;545;p79"/>
          <p:cNvSpPr/>
          <p:nvPr/>
        </p:nvSpPr>
        <p:spPr>
          <a:xfrm>
            <a:off x="866180" y="3941341"/>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46" name="Google Shape;546;p79"/>
          <p:cNvSpPr/>
          <p:nvPr/>
        </p:nvSpPr>
        <p:spPr>
          <a:xfrm>
            <a:off x="839391" y="4148956"/>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pic>
        <p:nvPicPr>
          <p:cNvPr id="547" name="Google Shape;547;p79"/>
          <p:cNvPicPr preferRelativeResize="0"/>
          <p:nvPr/>
        </p:nvPicPr>
        <p:blipFill rotWithShape="1">
          <a:blip r:embed="rId4">
            <a:alphaModFix/>
          </a:blip>
          <a:srcRect b="0" l="0" r="0" t="0"/>
          <a:stretch/>
        </p:blipFill>
        <p:spPr>
          <a:xfrm>
            <a:off x="1009055" y="3033861"/>
            <a:ext cx="924300" cy="924300"/>
          </a:xfrm>
          <a:prstGeom prst="rect">
            <a:avLst/>
          </a:prstGeom>
          <a:noFill/>
          <a:ln>
            <a:noFill/>
          </a:ln>
        </p:spPr>
      </p:pic>
      <p:pic>
        <p:nvPicPr>
          <p:cNvPr id="548" name="Google Shape;548;p79"/>
          <p:cNvPicPr preferRelativeResize="0"/>
          <p:nvPr/>
        </p:nvPicPr>
        <p:blipFill rotWithShape="1">
          <a:blip r:embed="rId4">
            <a:alphaModFix/>
          </a:blip>
          <a:srcRect b="0" l="0" r="0" t="0"/>
          <a:stretch/>
        </p:blipFill>
        <p:spPr>
          <a:xfrm>
            <a:off x="3330773" y="3033861"/>
            <a:ext cx="924300" cy="924300"/>
          </a:xfrm>
          <a:prstGeom prst="rect">
            <a:avLst/>
          </a:prstGeom>
          <a:noFill/>
          <a:ln>
            <a:noFill/>
          </a:ln>
        </p:spPr>
      </p:pic>
      <p:pic>
        <p:nvPicPr>
          <p:cNvPr id="549" name="Google Shape;549;p79"/>
          <p:cNvPicPr preferRelativeResize="0"/>
          <p:nvPr/>
        </p:nvPicPr>
        <p:blipFill rotWithShape="1">
          <a:blip r:embed="rId4">
            <a:alphaModFix/>
          </a:blip>
          <a:srcRect b="0" l="0" r="0" t="0"/>
          <a:stretch/>
        </p:blipFill>
        <p:spPr>
          <a:xfrm>
            <a:off x="4848820" y="3033861"/>
            <a:ext cx="924300" cy="924300"/>
          </a:xfrm>
          <a:prstGeom prst="rect">
            <a:avLst/>
          </a:prstGeom>
          <a:noFill/>
          <a:ln>
            <a:noFill/>
          </a:ln>
        </p:spPr>
      </p:pic>
      <p:sp>
        <p:nvSpPr>
          <p:cNvPr id="550" name="Google Shape;550;p79"/>
          <p:cNvSpPr/>
          <p:nvPr/>
        </p:nvSpPr>
        <p:spPr>
          <a:xfrm>
            <a:off x="6559308" y="4453682"/>
            <a:ext cx="2493600" cy="576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Kid is homozygous</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FF6251"/>
                </a:solidFill>
                <a:latin typeface="Economica"/>
                <a:ea typeface="Economica"/>
                <a:cs typeface="Economica"/>
                <a:sym typeface="Economica"/>
              </a:rPr>
              <a:t>T</a:t>
            </a: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FF6251"/>
                </a:solidFill>
                <a:latin typeface="Economica"/>
                <a:ea typeface="Economica"/>
                <a:cs typeface="Economica"/>
                <a:sym typeface="Economica"/>
              </a:rPr>
              <a:t>T</a:t>
            </a:r>
            <a:r>
              <a:rPr b="0" i="0" lang="en" sz="2100" u="none" cap="none" strike="noStrike">
                <a:solidFill>
                  <a:srgbClr val="000000"/>
                </a:solidFill>
                <a:latin typeface="Economica"/>
                <a:ea typeface="Economica"/>
                <a:cs typeface="Economica"/>
                <a:sym typeface="Economica"/>
              </a:rPr>
              <a:t>)</a:t>
            </a:r>
            <a:endParaRPr sz="900">
              <a:latin typeface="Economica"/>
              <a:ea typeface="Economica"/>
              <a:cs typeface="Economica"/>
              <a:sym typeface="Economica"/>
            </a:endParaRPr>
          </a:p>
        </p:txBody>
      </p:sp>
      <p:sp>
        <p:nvSpPr>
          <p:cNvPr id="551" name="Google Shape;551;p79"/>
          <p:cNvSpPr/>
          <p:nvPr/>
        </p:nvSpPr>
        <p:spPr>
          <a:xfrm>
            <a:off x="7411640" y="4105424"/>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52" name="Google Shape;552;p79"/>
          <p:cNvSpPr/>
          <p:nvPr/>
        </p:nvSpPr>
        <p:spPr>
          <a:xfrm>
            <a:off x="7411640" y="3924598"/>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53" name="Google Shape;553;p79"/>
          <p:cNvSpPr/>
          <p:nvPr/>
        </p:nvSpPr>
        <p:spPr>
          <a:xfrm>
            <a:off x="7116961" y="3907854"/>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54" name="Google Shape;554;p79"/>
          <p:cNvSpPr/>
          <p:nvPr/>
        </p:nvSpPr>
        <p:spPr>
          <a:xfrm>
            <a:off x="7090172" y="4115470"/>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pic>
        <p:nvPicPr>
          <p:cNvPr id="555" name="Google Shape;555;p79"/>
          <p:cNvPicPr preferRelativeResize="0"/>
          <p:nvPr/>
        </p:nvPicPr>
        <p:blipFill rotWithShape="1">
          <a:blip r:embed="rId4">
            <a:alphaModFix/>
          </a:blip>
          <a:srcRect b="0" l="0" r="0" t="0"/>
          <a:stretch/>
        </p:blipFill>
        <p:spPr>
          <a:xfrm>
            <a:off x="7259836" y="3000375"/>
            <a:ext cx="924300" cy="924300"/>
          </a:xfrm>
          <a:prstGeom prst="rect">
            <a:avLst/>
          </a:prstGeom>
          <a:noFill/>
          <a:ln>
            <a:noFill/>
          </a:ln>
        </p:spPr>
      </p:pic>
      <p:cxnSp>
        <p:nvCxnSpPr>
          <p:cNvPr id="556" name="Google Shape;556;p79"/>
          <p:cNvCxnSpPr/>
          <p:nvPr/>
        </p:nvCxnSpPr>
        <p:spPr>
          <a:xfrm rot="10800000">
            <a:off x="4571999" y="2672357"/>
            <a:ext cx="0" cy="314100"/>
          </a:xfrm>
          <a:prstGeom prst="straightConnector1">
            <a:avLst/>
          </a:prstGeom>
          <a:noFill/>
          <a:ln cap="flat" cmpd="sng" w="38100">
            <a:solidFill>
              <a:srgbClr val="000000"/>
            </a:solidFill>
            <a:prstDash val="solid"/>
            <a:miter lim="8000"/>
            <a:headEnd len="sm" w="sm" type="stealth"/>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nvSpPr>
        <p:spPr>
          <a:xfrm>
            <a:off x="228600" y="152400"/>
            <a:ext cx="9024900" cy="7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chemeClr val="dk1"/>
                </a:solidFill>
                <a:latin typeface="Economica"/>
                <a:ea typeface="Economica"/>
                <a:cs typeface="Economica"/>
                <a:sym typeface="Economica"/>
              </a:rPr>
              <a:t>A heterozygous variant</a:t>
            </a:r>
            <a:endParaRPr sz="4200">
              <a:solidFill>
                <a:schemeClr val="dk1"/>
              </a:solidFill>
              <a:latin typeface="Economica"/>
              <a:ea typeface="Economica"/>
              <a:cs typeface="Economica"/>
              <a:sym typeface="Economica"/>
            </a:endParaRPr>
          </a:p>
        </p:txBody>
      </p:sp>
      <p:pic>
        <p:nvPicPr>
          <p:cNvPr id="562" name="Google Shape;562;p80"/>
          <p:cNvPicPr preferRelativeResize="0"/>
          <p:nvPr/>
        </p:nvPicPr>
        <p:blipFill>
          <a:blip r:embed="rId3">
            <a:alphaModFix/>
          </a:blip>
          <a:stretch>
            <a:fillRect/>
          </a:stretch>
        </p:blipFill>
        <p:spPr>
          <a:xfrm>
            <a:off x="2743200" y="994825"/>
            <a:ext cx="6183780" cy="3920075"/>
          </a:xfrm>
          <a:prstGeom prst="rect">
            <a:avLst/>
          </a:prstGeom>
          <a:noFill/>
          <a:ln>
            <a:noFill/>
          </a:ln>
        </p:spPr>
      </p:pic>
      <p:pic>
        <p:nvPicPr>
          <p:cNvPr id="563" name="Google Shape;563;p80"/>
          <p:cNvPicPr preferRelativeResize="0"/>
          <p:nvPr/>
        </p:nvPicPr>
        <p:blipFill>
          <a:blip r:embed="rId4">
            <a:alphaModFix/>
          </a:blip>
          <a:stretch>
            <a:fillRect/>
          </a:stretch>
        </p:blipFill>
        <p:spPr>
          <a:xfrm>
            <a:off x="124050" y="1396100"/>
            <a:ext cx="2438400" cy="31175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500076" y="133950"/>
            <a:ext cx="8597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1" lang="en" sz="4800" u="none" cap="none" strike="noStrike">
                <a:solidFill>
                  <a:srgbClr val="000000"/>
                </a:solidFill>
                <a:latin typeface="Economica"/>
                <a:ea typeface="Economica"/>
                <a:cs typeface="Economica"/>
                <a:sym typeface="Economica"/>
              </a:rPr>
              <a:t>de novo</a:t>
            </a:r>
            <a:r>
              <a:rPr b="0" i="0" lang="en" sz="4800" u="none" cap="none" strike="noStrike">
                <a:solidFill>
                  <a:srgbClr val="000000"/>
                </a:solidFill>
                <a:latin typeface="Economica"/>
                <a:ea typeface="Economica"/>
                <a:cs typeface="Economica"/>
                <a:sym typeface="Economica"/>
              </a:rPr>
              <a:t> mutation: the birth of new variation</a:t>
            </a:r>
            <a:endParaRPr sz="4800">
              <a:solidFill>
                <a:srgbClr val="000000"/>
              </a:solidFill>
              <a:latin typeface="Economica"/>
              <a:ea typeface="Economica"/>
              <a:cs typeface="Economica"/>
              <a:sym typeface="Economica"/>
            </a:endParaRPr>
          </a:p>
        </p:txBody>
      </p:sp>
      <p:grpSp>
        <p:nvGrpSpPr>
          <p:cNvPr id="569" name="Google Shape;569;p81"/>
          <p:cNvGrpSpPr/>
          <p:nvPr/>
        </p:nvGrpSpPr>
        <p:grpSpPr>
          <a:xfrm>
            <a:off x="3241477" y="837158"/>
            <a:ext cx="2643094" cy="1346091"/>
            <a:chOff x="0" y="0"/>
            <a:chExt cx="3759200" cy="2552800"/>
          </a:xfrm>
        </p:grpSpPr>
        <p:pic>
          <p:nvPicPr>
            <p:cNvPr id="570" name="Google Shape;570;p81"/>
            <p:cNvPicPr preferRelativeResize="0"/>
            <p:nvPr/>
          </p:nvPicPr>
          <p:blipFill rotWithShape="1">
            <a:blip r:embed="rId3">
              <a:alphaModFix/>
            </a:blip>
            <a:srcRect b="0" l="0" r="0" t="0"/>
            <a:stretch/>
          </p:blipFill>
          <p:spPr>
            <a:xfrm>
              <a:off x="0" y="0"/>
              <a:ext cx="1752600" cy="1752600"/>
            </a:xfrm>
            <a:prstGeom prst="rect">
              <a:avLst/>
            </a:prstGeom>
            <a:noFill/>
            <a:ln>
              <a:noFill/>
            </a:ln>
          </p:spPr>
        </p:pic>
        <p:pic>
          <p:nvPicPr>
            <p:cNvPr id="571" name="Google Shape;571;p81"/>
            <p:cNvPicPr preferRelativeResize="0"/>
            <p:nvPr/>
          </p:nvPicPr>
          <p:blipFill rotWithShape="1">
            <a:blip r:embed="rId4">
              <a:alphaModFix/>
            </a:blip>
            <a:srcRect b="0" l="0" r="0" t="0"/>
            <a:stretch/>
          </p:blipFill>
          <p:spPr>
            <a:xfrm>
              <a:off x="2006600" y="0"/>
              <a:ext cx="1752600" cy="1752600"/>
            </a:xfrm>
            <a:prstGeom prst="rect">
              <a:avLst/>
            </a:prstGeom>
            <a:noFill/>
            <a:ln>
              <a:noFill/>
            </a:ln>
          </p:spPr>
        </p:pic>
        <p:sp>
          <p:nvSpPr>
            <p:cNvPr id="572" name="Google Shape;572;p81"/>
            <p:cNvSpPr/>
            <p:nvPr/>
          </p:nvSpPr>
          <p:spPr>
            <a:xfrm>
              <a:off x="172938" y="21082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73" name="Google Shape;573;p81"/>
            <p:cNvSpPr/>
            <p:nvPr/>
          </p:nvSpPr>
          <p:spPr>
            <a:xfrm>
              <a:off x="172938" y="17653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74" name="Google Shape;574;p81"/>
            <p:cNvSpPr/>
            <p:nvPr/>
          </p:nvSpPr>
          <p:spPr>
            <a:xfrm>
              <a:off x="2260599" y="21082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75" name="Google Shape;575;p81"/>
            <p:cNvSpPr/>
            <p:nvPr/>
          </p:nvSpPr>
          <p:spPr>
            <a:xfrm>
              <a:off x="2260599" y="1765300"/>
              <a:ext cx="1394700" cy="44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grpSp>
      <p:sp>
        <p:nvSpPr>
          <p:cNvPr id="576" name="Google Shape;576;p81"/>
          <p:cNvSpPr/>
          <p:nvPr/>
        </p:nvSpPr>
        <p:spPr>
          <a:xfrm>
            <a:off x="4362364" y="1030898"/>
            <a:ext cx="408300" cy="563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4100" u="none" cap="none" strike="noStrike">
                <a:solidFill>
                  <a:srgbClr val="000000"/>
                </a:solidFill>
                <a:latin typeface="Helvetica Neue"/>
                <a:ea typeface="Helvetica Neue"/>
                <a:cs typeface="Helvetica Neue"/>
                <a:sym typeface="Helvetica Neue"/>
              </a:rPr>
              <a:t>X</a:t>
            </a:r>
            <a:endParaRPr sz="900"/>
          </a:p>
        </p:txBody>
      </p:sp>
      <p:sp>
        <p:nvSpPr>
          <p:cNvPr id="577" name="Google Shape;577;p81"/>
          <p:cNvSpPr/>
          <p:nvPr/>
        </p:nvSpPr>
        <p:spPr>
          <a:xfrm>
            <a:off x="5981736" y="1123573"/>
            <a:ext cx="2509500" cy="364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1" lang="en" u="none" cap="none" strike="noStrike">
                <a:solidFill>
                  <a:srgbClr val="000000"/>
                </a:solidFill>
                <a:latin typeface="Economica"/>
                <a:ea typeface="Economica"/>
                <a:cs typeface="Economica"/>
                <a:sym typeface="Economica"/>
              </a:rPr>
              <a:t>Example</a:t>
            </a:r>
            <a:r>
              <a:rPr b="0" i="1" lang="en" u="none" cap="none" strike="noStrike">
                <a:solidFill>
                  <a:srgbClr val="000000"/>
                </a:solidFill>
                <a:latin typeface="Economica"/>
                <a:ea typeface="Economica"/>
                <a:cs typeface="Economica"/>
                <a:sym typeface="Economica"/>
              </a:rPr>
              <a:t>: Mom and dad are </a:t>
            </a:r>
            <a:endParaRPr>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u="none" cap="none" strike="noStrike">
                <a:solidFill>
                  <a:srgbClr val="000000"/>
                </a:solidFill>
                <a:latin typeface="Economica"/>
                <a:ea typeface="Economica"/>
                <a:cs typeface="Economica"/>
                <a:sym typeface="Economica"/>
              </a:rPr>
              <a:t>homozygous for the same alleles.</a:t>
            </a:r>
            <a:endParaRPr>
              <a:latin typeface="Economica"/>
              <a:ea typeface="Economica"/>
              <a:cs typeface="Economica"/>
              <a:sym typeface="Economica"/>
            </a:endParaRPr>
          </a:p>
        </p:txBody>
      </p:sp>
      <p:sp>
        <p:nvSpPr>
          <p:cNvPr id="578" name="Google Shape;578;p81"/>
          <p:cNvSpPr/>
          <p:nvPr/>
        </p:nvSpPr>
        <p:spPr>
          <a:xfrm>
            <a:off x="3134320" y="1717849"/>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79" name="Google Shape;579;p81"/>
          <p:cNvSpPr/>
          <p:nvPr/>
        </p:nvSpPr>
        <p:spPr>
          <a:xfrm>
            <a:off x="4598795" y="1943614"/>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80" name="Google Shape;580;p81"/>
          <p:cNvSpPr/>
          <p:nvPr/>
        </p:nvSpPr>
        <p:spPr>
          <a:xfrm>
            <a:off x="4598789" y="1751335"/>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81" name="Google Shape;581;p81"/>
          <p:cNvSpPr/>
          <p:nvPr/>
        </p:nvSpPr>
        <p:spPr>
          <a:xfrm>
            <a:off x="3134314" y="1943636"/>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82" name="Google Shape;582;p81"/>
          <p:cNvSpPr/>
          <p:nvPr/>
        </p:nvSpPr>
        <p:spPr>
          <a:xfrm>
            <a:off x="1532390" y="4493865"/>
            <a:ext cx="6008400" cy="576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Kid is heterozygous owing to </a:t>
            </a:r>
            <a:r>
              <a:rPr b="0" i="1" lang="en" sz="2100" u="none" cap="none" strike="noStrike">
                <a:solidFill>
                  <a:srgbClr val="000000"/>
                </a:solidFill>
                <a:latin typeface="Economica"/>
                <a:ea typeface="Economica"/>
                <a:cs typeface="Economica"/>
                <a:sym typeface="Economica"/>
              </a:rPr>
              <a:t>de novo mutation.</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0061FF"/>
                </a:solidFill>
                <a:latin typeface="Economica"/>
                <a:ea typeface="Economica"/>
                <a:cs typeface="Economica"/>
                <a:sym typeface="Economica"/>
              </a:rPr>
              <a:t>C</a:t>
            </a:r>
            <a:r>
              <a:rPr b="0" i="0" lang="en" sz="2100" u="none" cap="none" strike="noStrike">
                <a:solidFill>
                  <a:srgbClr val="000000"/>
                </a:solidFill>
                <a:latin typeface="Economica"/>
                <a:ea typeface="Economica"/>
                <a:cs typeface="Economica"/>
                <a:sym typeface="Economica"/>
              </a:rPr>
              <a:t>/</a:t>
            </a:r>
            <a:r>
              <a:rPr b="0" i="0" lang="en" sz="2100" u="none" cap="none" strike="noStrike">
                <a:solidFill>
                  <a:srgbClr val="FF6251"/>
                </a:solidFill>
                <a:latin typeface="Economica"/>
                <a:ea typeface="Economica"/>
                <a:cs typeface="Economica"/>
                <a:sym typeface="Economica"/>
              </a:rPr>
              <a:t>T</a:t>
            </a:r>
            <a:r>
              <a:rPr b="0" i="0" lang="en" sz="2100" u="none" cap="none" strike="noStrike">
                <a:solidFill>
                  <a:srgbClr val="000000"/>
                </a:solidFill>
                <a:latin typeface="Economica"/>
                <a:ea typeface="Economica"/>
                <a:cs typeface="Economica"/>
                <a:sym typeface="Economica"/>
              </a:rPr>
              <a:t>)</a:t>
            </a:r>
            <a:endParaRPr sz="900">
              <a:latin typeface="Economica"/>
              <a:ea typeface="Economica"/>
              <a:cs typeface="Economica"/>
              <a:sym typeface="Economica"/>
            </a:endParaRPr>
          </a:p>
        </p:txBody>
      </p:sp>
      <p:sp>
        <p:nvSpPr>
          <p:cNvPr id="583" name="Google Shape;583;p81"/>
          <p:cNvSpPr/>
          <p:nvPr/>
        </p:nvSpPr>
        <p:spPr>
          <a:xfrm>
            <a:off x="4071937" y="4286250"/>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84" name="Google Shape;584;p81"/>
          <p:cNvSpPr/>
          <p:nvPr/>
        </p:nvSpPr>
        <p:spPr>
          <a:xfrm>
            <a:off x="4071937" y="4105424"/>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sp>
        <p:nvSpPr>
          <p:cNvPr id="585" name="Google Shape;585;p81"/>
          <p:cNvSpPr/>
          <p:nvPr/>
        </p:nvSpPr>
        <p:spPr>
          <a:xfrm>
            <a:off x="3777258" y="4088681"/>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86" name="Google Shape;586;p81"/>
          <p:cNvSpPr/>
          <p:nvPr/>
        </p:nvSpPr>
        <p:spPr>
          <a:xfrm>
            <a:off x="3777258" y="4296296"/>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pic>
        <p:nvPicPr>
          <p:cNvPr id="587" name="Google Shape;587;p81"/>
          <p:cNvPicPr preferRelativeResize="0"/>
          <p:nvPr/>
        </p:nvPicPr>
        <p:blipFill rotWithShape="1">
          <a:blip r:embed="rId4">
            <a:alphaModFix/>
          </a:blip>
          <a:srcRect b="0" l="0" r="0" t="0"/>
          <a:stretch/>
        </p:blipFill>
        <p:spPr>
          <a:xfrm>
            <a:off x="3920133" y="3181201"/>
            <a:ext cx="924300" cy="924300"/>
          </a:xfrm>
          <a:prstGeom prst="rect">
            <a:avLst/>
          </a:prstGeom>
          <a:noFill/>
          <a:ln>
            <a:noFill/>
          </a:ln>
        </p:spPr>
      </p:pic>
      <p:sp>
        <p:nvSpPr>
          <p:cNvPr id="588" name="Google Shape;588;p81"/>
          <p:cNvSpPr/>
          <p:nvPr/>
        </p:nvSpPr>
        <p:spPr>
          <a:xfrm>
            <a:off x="3118076" y="2627173"/>
            <a:ext cx="2452800" cy="371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1" lang="en" u="none" cap="none" strike="noStrike">
                <a:solidFill>
                  <a:srgbClr val="000000"/>
                </a:solidFill>
                <a:latin typeface="Economica"/>
                <a:ea typeface="Economica"/>
                <a:cs typeface="Economica"/>
                <a:sym typeface="Economica"/>
              </a:rPr>
              <a:t>New mutation occurs in </a:t>
            </a:r>
            <a:endParaRPr b="1" i="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1" i="1" lang="en" u="none" cap="none" strike="noStrike">
                <a:solidFill>
                  <a:srgbClr val="000000"/>
                </a:solidFill>
                <a:latin typeface="Economica"/>
                <a:ea typeface="Economica"/>
                <a:cs typeface="Economica"/>
                <a:sym typeface="Economica"/>
              </a:rPr>
              <a:t>father’s or mother’s germ cell</a:t>
            </a:r>
            <a:endParaRPr>
              <a:latin typeface="Economica"/>
              <a:ea typeface="Economica"/>
              <a:cs typeface="Economica"/>
              <a:sym typeface="Economica"/>
            </a:endParaRPr>
          </a:p>
        </p:txBody>
      </p:sp>
      <p:sp>
        <p:nvSpPr>
          <p:cNvPr id="589" name="Google Shape;589;p81"/>
          <p:cNvSpPr/>
          <p:nvPr/>
        </p:nvSpPr>
        <p:spPr>
          <a:xfrm>
            <a:off x="248087" y="3246462"/>
            <a:ext cx="2869500" cy="729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1" lang="en" u="none" cap="none" strike="noStrike">
                <a:solidFill>
                  <a:srgbClr val="000000"/>
                </a:solidFill>
                <a:latin typeface="Economica"/>
                <a:ea typeface="Economica"/>
                <a:cs typeface="Economica"/>
                <a:sym typeface="Economica"/>
              </a:rPr>
              <a:t>Note</a:t>
            </a:r>
            <a:r>
              <a:rPr b="0" i="1" lang="en" u="none" cap="none" strike="noStrike">
                <a:solidFill>
                  <a:srgbClr val="000000"/>
                </a:solidFill>
                <a:latin typeface="Economica"/>
                <a:ea typeface="Economica"/>
                <a:cs typeface="Economica"/>
                <a:sym typeface="Economica"/>
              </a:rPr>
              <a:t>: This is a derivative chromosome</a:t>
            </a:r>
            <a:endParaRPr>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u="none" cap="none" strike="noStrike">
                <a:solidFill>
                  <a:srgbClr val="000000"/>
                </a:solidFill>
                <a:latin typeface="Economica"/>
                <a:ea typeface="Economica"/>
                <a:cs typeface="Economica"/>
                <a:sym typeface="Economica"/>
              </a:rPr>
              <a:t>of the one the father inherited from</a:t>
            </a:r>
            <a:endParaRPr>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i="1" lang="en">
                <a:latin typeface="Economica"/>
                <a:ea typeface="Economica"/>
                <a:cs typeface="Economica"/>
                <a:sym typeface="Economica"/>
              </a:rPr>
              <a:t>H</a:t>
            </a:r>
            <a:r>
              <a:rPr b="0" i="1" lang="en" u="none" cap="none" strike="noStrike">
                <a:solidFill>
                  <a:srgbClr val="000000"/>
                </a:solidFill>
                <a:latin typeface="Economica"/>
                <a:ea typeface="Economica"/>
                <a:cs typeface="Economica"/>
                <a:sym typeface="Economica"/>
              </a:rPr>
              <a:t>is</a:t>
            </a:r>
            <a:r>
              <a:rPr i="1" lang="en">
                <a:latin typeface="Economica"/>
                <a:ea typeface="Economica"/>
                <a:cs typeface="Economica"/>
                <a:sym typeface="Economica"/>
              </a:rPr>
              <a:t> </a:t>
            </a:r>
            <a:r>
              <a:rPr b="0" i="1" lang="en" u="none" cap="none" strike="noStrike">
                <a:solidFill>
                  <a:srgbClr val="000000"/>
                </a:solidFill>
                <a:latin typeface="Economica"/>
                <a:ea typeface="Economica"/>
                <a:cs typeface="Economica"/>
                <a:sym typeface="Economica"/>
              </a:rPr>
              <a:t>parents.  The mutation occurred in</a:t>
            </a:r>
            <a:endParaRPr>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u="none" cap="none" strike="noStrike">
                <a:solidFill>
                  <a:srgbClr val="000000"/>
                </a:solidFill>
                <a:latin typeface="Economica"/>
                <a:ea typeface="Economica"/>
                <a:cs typeface="Economica"/>
                <a:sym typeface="Economica"/>
              </a:rPr>
              <a:t>his gamete (sperm) and was passed on to</a:t>
            </a:r>
            <a:endParaRPr>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u="none" cap="none" strike="noStrike">
                <a:solidFill>
                  <a:srgbClr val="000000"/>
                </a:solidFill>
                <a:latin typeface="Economica"/>
                <a:ea typeface="Economica"/>
                <a:cs typeface="Economica"/>
                <a:sym typeface="Economica"/>
              </a:rPr>
              <a:t>the child.</a:t>
            </a:r>
            <a:endParaRPr>
              <a:latin typeface="Economica"/>
              <a:ea typeface="Economica"/>
              <a:cs typeface="Economica"/>
              <a:sym typeface="Economica"/>
            </a:endParaRPr>
          </a:p>
        </p:txBody>
      </p:sp>
      <p:sp>
        <p:nvSpPr>
          <p:cNvPr id="590" name="Google Shape;590;p81"/>
          <p:cNvSpPr/>
          <p:nvPr/>
        </p:nvSpPr>
        <p:spPr>
          <a:xfrm>
            <a:off x="5661422" y="2662163"/>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91" name="Google Shape;591;p81"/>
          <p:cNvSpPr/>
          <p:nvPr/>
        </p:nvSpPr>
        <p:spPr>
          <a:xfrm>
            <a:off x="5893593" y="2712393"/>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i="0" lang="en" sz="1500" u="none" cap="none" strike="noStrike">
                <a:solidFill>
                  <a:srgbClr val="0061FF"/>
                </a:solidFill>
                <a:latin typeface="Courier New"/>
                <a:ea typeface="Courier New"/>
                <a:cs typeface="Courier New"/>
                <a:sym typeface="Courier New"/>
              </a:rPr>
              <a:t>c</a:t>
            </a:r>
            <a:r>
              <a:rPr b="0" i="0" lang="en" sz="1500" u="none" cap="none" strike="noStrike">
                <a:solidFill>
                  <a:srgbClr val="000000"/>
                </a:solidFill>
                <a:latin typeface="Courier New"/>
                <a:ea typeface="Courier New"/>
                <a:cs typeface="Courier New"/>
                <a:sym typeface="Courier New"/>
              </a:rPr>
              <a:t>gag</a:t>
            </a:r>
            <a:endParaRPr sz="900"/>
          </a:p>
        </p:txBody>
      </p:sp>
      <p:sp>
        <p:nvSpPr>
          <p:cNvPr id="592" name="Google Shape;592;p81"/>
          <p:cNvSpPr/>
          <p:nvPr/>
        </p:nvSpPr>
        <p:spPr>
          <a:xfrm>
            <a:off x="7572375" y="2682255"/>
            <a:ext cx="2946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900"/>
          </a:p>
        </p:txBody>
      </p:sp>
      <p:sp>
        <p:nvSpPr>
          <p:cNvPr id="593" name="Google Shape;593;p81"/>
          <p:cNvSpPr/>
          <p:nvPr/>
        </p:nvSpPr>
        <p:spPr>
          <a:xfrm>
            <a:off x="7804546" y="2732484"/>
            <a:ext cx="980700" cy="234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1500" u="none" cap="none" strike="noStrike">
                <a:solidFill>
                  <a:srgbClr val="000000"/>
                </a:solidFill>
                <a:latin typeface="Courier New"/>
                <a:ea typeface="Courier New"/>
                <a:cs typeface="Courier New"/>
                <a:sym typeface="Courier New"/>
              </a:rPr>
              <a:t>ctc</a:t>
            </a:r>
            <a:r>
              <a:rPr b="1" lang="en" sz="1500">
                <a:solidFill>
                  <a:srgbClr val="FF6251"/>
                </a:solidFill>
                <a:latin typeface="Courier New"/>
                <a:ea typeface="Courier New"/>
                <a:cs typeface="Courier New"/>
                <a:sym typeface="Courier New"/>
              </a:rPr>
              <a:t>t</a:t>
            </a:r>
            <a:r>
              <a:rPr b="0" i="0" lang="en" sz="1500" u="none" cap="none" strike="noStrike">
                <a:solidFill>
                  <a:srgbClr val="000000"/>
                </a:solidFill>
                <a:latin typeface="Courier New"/>
                <a:ea typeface="Courier New"/>
                <a:cs typeface="Courier New"/>
                <a:sym typeface="Courier New"/>
              </a:rPr>
              <a:t>gag</a:t>
            </a:r>
            <a:endParaRPr sz="900"/>
          </a:p>
        </p:txBody>
      </p:sp>
      <p:cxnSp>
        <p:nvCxnSpPr>
          <p:cNvPr id="594" name="Google Shape;594;p81"/>
          <p:cNvCxnSpPr/>
          <p:nvPr/>
        </p:nvCxnSpPr>
        <p:spPr>
          <a:xfrm rot="10800000">
            <a:off x="7063941" y="2852510"/>
            <a:ext cx="347700" cy="0"/>
          </a:xfrm>
          <a:prstGeom prst="straightConnector1">
            <a:avLst/>
          </a:prstGeom>
          <a:noFill/>
          <a:ln cap="flat" cmpd="sng" w="50800">
            <a:solidFill>
              <a:srgbClr val="000000"/>
            </a:solidFill>
            <a:prstDash val="solid"/>
            <a:miter lim="8000"/>
            <a:headEnd len="sm" w="sm" type="stealth"/>
            <a:tailEnd len="sm" w="sm" type="none"/>
          </a:ln>
        </p:spPr>
      </p:cxnSp>
      <p:cxnSp>
        <p:nvCxnSpPr>
          <p:cNvPr id="595" name="Google Shape;595;p81"/>
          <p:cNvCxnSpPr/>
          <p:nvPr/>
        </p:nvCxnSpPr>
        <p:spPr>
          <a:xfrm>
            <a:off x="2491383" y="4018359"/>
            <a:ext cx="1260900" cy="182100"/>
          </a:xfrm>
          <a:prstGeom prst="straightConnector1">
            <a:avLst/>
          </a:prstGeom>
          <a:noFill/>
          <a:ln cap="flat" cmpd="sng" w="19050">
            <a:solidFill>
              <a:srgbClr val="000000"/>
            </a:solidFill>
            <a:prstDash val="solid"/>
            <a:miter lim="8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2"/>
          <p:cNvSpPr txBox="1"/>
          <p:nvPr>
            <p:ph idx="4294967295" type="title"/>
          </p:nvPr>
        </p:nvSpPr>
        <p:spPr>
          <a:xfrm>
            <a:off x="98400" y="57624"/>
            <a:ext cx="8947200" cy="899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4200" u="none" cap="none" strike="noStrike">
                <a:solidFill>
                  <a:srgbClr val="000000"/>
                </a:solidFill>
                <a:latin typeface="Economica"/>
                <a:ea typeface="Economica"/>
                <a:cs typeface="Economica"/>
                <a:sym typeface="Economica"/>
              </a:rPr>
              <a:t>How frequently do </a:t>
            </a:r>
            <a:r>
              <a:rPr b="0" i="1" lang="en" sz="4200" u="none" cap="none" strike="noStrike">
                <a:solidFill>
                  <a:srgbClr val="000000"/>
                </a:solidFill>
                <a:latin typeface="Economica"/>
                <a:ea typeface="Economica"/>
                <a:cs typeface="Economica"/>
                <a:sym typeface="Economica"/>
              </a:rPr>
              <a:t>de novo</a:t>
            </a:r>
            <a:r>
              <a:rPr b="0" i="0" lang="en" sz="4200" u="none" cap="none" strike="noStrike">
                <a:solidFill>
                  <a:srgbClr val="000000"/>
                </a:solidFill>
                <a:latin typeface="Economica"/>
                <a:ea typeface="Economica"/>
                <a:cs typeface="Economica"/>
                <a:sym typeface="Economica"/>
              </a:rPr>
              <a:t> mutations (DNMs) occur?</a:t>
            </a:r>
            <a:endParaRPr sz="4200">
              <a:latin typeface="Economica"/>
              <a:ea typeface="Economica"/>
              <a:cs typeface="Economica"/>
              <a:sym typeface="Economica"/>
            </a:endParaRPr>
          </a:p>
        </p:txBody>
      </p:sp>
      <p:sp>
        <p:nvSpPr>
          <p:cNvPr id="601" name="Google Shape;601;p82"/>
          <p:cNvSpPr/>
          <p:nvPr/>
        </p:nvSpPr>
        <p:spPr>
          <a:xfrm>
            <a:off x="330203" y="1193943"/>
            <a:ext cx="4185000" cy="656400"/>
          </a:xfrm>
          <a:prstGeom prst="rect">
            <a:avLst/>
          </a:prstGeom>
          <a:no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human mutation rate</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 1.1 x 10</a:t>
            </a:r>
            <a:r>
              <a:rPr b="0" baseline="30000" i="0" lang="en" sz="2300" u="none" cap="none" strike="noStrike">
                <a:solidFill>
                  <a:srgbClr val="000000"/>
                </a:solidFill>
                <a:latin typeface="Economica"/>
                <a:ea typeface="Economica"/>
                <a:cs typeface="Economica"/>
                <a:sym typeface="Economica"/>
              </a:rPr>
              <a:t>-8 </a:t>
            </a:r>
            <a:r>
              <a:rPr b="0" i="0" lang="en" sz="2300" u="none" cap="none" strike="noStrike">
                <a:solidFill>
                  <a:srgbClr val="000000"/>
                </a:solidFill>
                <a:latin typeface="Economica"/>
                <a:ea typeface="Economica"/>
                <a:cs typeface="Economica"/>
                <a:sym typeface="Economica"/>
              </a:rPr>
              <a:t>/ bp / generation</a:t>
            </a:r>
            <a:endParaRPr sz="900">
              <a:latin typeface="Economica"/>
              <a:ea typeface="Economica"/>
              <a:cs typeface="Economica"/>
              <a:sym typeface="Economica"/>
            </a:endParaRPr>
          </a:p>
        </p:txBody>
      </p:sp>
      <p:sp>
        <p:nvSpPr>
          <p:cNvPr id="602" name="Google Shape;602;p82"/>
          <p:cNvSpPr/>
          <p:nvPr/>
        </p:nvSpPr>
        <p:spPr>
          <a:xfrm>
            <a:off x="764454" y="2499220"/>
            <a:ext cx="3316500" cy="656400"/>
          </a:xfrm>
          <a:prstGeom prst="rect">
            <a:avLst/>
          </a:prstGeom>
          <a:no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haploid genome size</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 3.1 x 10</a:t>
            </a:r>
            <a:r>
              <a:rPr b="0" baseline="30000" i="0" lang="en" sz="2300" u="none" cap="none" strike="noStrike">
                <a:solidFill>
                  <a:srgbClr val="000000"/>
                </a:solidFill>
                <a:latin typeface="Economica"/>
                <a:ea typeface="Economica"/>
                <a:cs typeface="Economica"/>
                <a:sym typeface="Economica"/>
              </a:rPr>
              <a:t>9 </a:t>
            </a:r>
            <a:r>
              <a:rPr b="0" i="0" lang="en" sz="2300" u="none" cap="none" strike="noStrike">
                <a:solidFill>
                  <a:srgbClr val="000000"/>
                </a:solidFill>
                <a:latin typeface="Economica"/>
                <a:ea typeface="Economica"/>
                <a:cs typeface="Economica"/>
                <a:sym typeface="Economica"/>
              </a:rPr>
              <a:t>nucleotides</a:t>
            </a:r>
            <a:endParaRPr sz="900">
              <a:latin typeface="Economica"/>
              <a:ea typeface="Economica"/>
              <a:cs typeface="Economica"/>
              <a:sym typeface="Economica"/>
            </a:endParaRPr>
          </a:p>
        </p:txBody>
      </p:sp>
      <p:sp>
        <p:nvSpPr>
          <p:cNvPr id="603" name="Google Shape;603;p82"/>
          <p:cNvSpPr/>
          <p:nvPr/>
        </p:nvSpPr>
        <p:spPr>
          <a:xfrm>
            <a:off x="2243460" y="1957086"/>
            <a:ext cx="3585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3100" u="none" cap="none" strike="noStrike">
                <a:solidFill>
                  <a:srgbClr val="000000"/>
                </a:solidFill>
                <a:latin typeface="Economica"/>
                <a:ea typeface="Economica"/>
                <a:cs typeface="Economica"/>
                <a:sym typeface="Economica"/>
              </a:rPr>
              <a:t>X</a:t>
            </a:r>
            <a:endParaRPr sz="900">
              <a:latin typeface="Economica"/>
              <a:ea typeface="Economica"/>
              <a:cs typeface="Economica"/>
              <a:sym typeface="Economica"/>
            </a:endParaRPr>
          </a:p>
        </p:txBody>
      </p:sp>
      <p:sp>
        <p:nvSpPr>
          <p:cNvPr id="604" name="Google Shape;604;p82"/>
          <p:cNvSpPr/>
          <p:nvPr/>
        </p:nvSpPr>
        <p:spPr>
          <a:xfrm>
            <a:off x="445122" y="3886200"/>
            <a:ext cx="3771600" cy="642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~30-40 DNM </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per haploid genome,</a:t>
            </a:r>
            <a:endParaRPr b="0" i="0" sz="23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lang="en" sz="2300">
                <a:latin typeface="Economica"/>
                <a:ea typeface="Economica"/>
                <a:cs typeface="Economica"/>
                <a:sym typeface="Economica"/>
              </a:rPr>
              <a:t>So approximately 60-80 per diploid genome </a:t>
            </a:r>
            <a:endParaRPr sz="2300">
              <a:latin typeface="Economica"/>
              <a:ea typeface="Economica"/>
              <a:cs typeface="Economica"/>
              <a:sym typeface="Economica"/>
            </a:endParaRPr>
          </a:p>
        </p:txBody>
      </p:sp>
      <p:sp>
        <p:nvSpPr>
          <p:cNvPr id="605" name="Google Shape;605;p82"/>
          <p:cNvSpPr/>
          <p:nvPr/>
        </p:nvSpPr>
        <p:spPr>
          <a:xfrm>
            <a:off x="2211635" y="3232889"/>
            <a:ext cx="422100" cy="582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4300" u="none" cap="none" strike="noStrike">
                <a:solidFill>
                  <a:srgbClr val="000000"/>
                </a:solidFill>
                <a:latin typeface="Economica"/>
                <a:ea typeface="Economica"/>
                <a:cs typeface="Economica"/>
                <a:sym typeface="Economica"/>
              </a:rPr>
              <a:t>=</a:t>
            </a:r>
            <a:endParaRPr sz="900">
              <a:latin typeface="Economica"/>
              <a:ea typeface="Economica"/>
              <a:cs typeface="Economica"/>
              <a:sym typeface="Economica"/>
            </a:endParaRPr>
          </a:p>
        </p:txBody>
      </p:sp>
      <p:sp>
        <p:nvSpPr>
          <p:cNvPr id="606" name="Google Shape;606;p82"/>
          <p:cNvSpPr/>
          <p:nvPr/>
        </p:nvSpPr>
        <p:spPr>
          <a:xfrm>
            <a:off x="5229904" y="1200640"/>
            <a:ext cx="3516300" cy="642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accent5"/>
              </a:buClr>
              <a:buFont typeface="Lato"/>
              <a:buNone/>
            </a:pPr>
            <a:r>
              <a:rPr b="0" i="0" lang="en" sz="2300" u="none" cap="none" strike="noStrike">
                <a:solidFill>
                  <a:srgbClr val="38761D"/>
                </a:solidFill>
                <a:latin typeface="Economica"/>
                <a:ea typeface="Economica"/>
                <a:cs typeface="Economica"/>
                <a:sym typeface="Economica"/>
              </a:rPr>
              <a:t>(But what is the human </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chemeClr val="accent5"/>
              </a:buClr>
              <a:buFont typeface="Lato"/>
              <a:buNone/>
            </a:pPr>
            <a:r>
              <a:rPr b="0" i="0" lang="en" sz="2300" u="none" cap="none" strike="noStrike">
                <a:solidFill>
                  <a:srgbClr val="38761D"/>
                </a:solidFill>
                <a:latin typeface="Economica"/>
                <a:ea typeface="Economica"/>
                <a:cs typeface="Economica"/>
                <a:sym typeface="Economica"/>
              </a:rPr>
              <a:t>mutation rate, really?)</a:t>
            </a:r>
            <a:endParaRPr sz="900">
              <a:solidFill>
                <a:srgbClr val="38761D"/>
              </a:solidFill>
              <a:latin typeface="Economica"/>
              <a:ea typeface="Economica"/>
              <a:cs typeface="Economica"/>
              <a:sym typeface="Economica"/>
            </a:endParaRPr>
          </a:p>
        </p:txBody>
      </p:sp>
      <p:sp>
        <p:nvSpPr>
          <p:cNvPr id="607" name="Google Shape;607;p82"/>
          <p:cNvSpPr/>
          <p:nvPr/>
        </p:nvSpPr>
        <p:spPr>
          <a:xfrm>
            <a:off x="5148514" y="2087113"/>
            <a:ext cx="3678900" cy="1339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Roach et al. (2010) </a:t>
            </a:r>
            <a:r>
              <a:rPr b="0" i="1" lang="en" sz="1700" u="none" cap="none" strike="noStrike">
                <a:solidFill>
                  <a:srgbClr val="000000"/>
                </a:solidFill>
                <a:latin typeface="Economica"/>
                <a:ea typeface="Economica"/>
                <a:cs typeface="Economica"/>
                <a:sym typeface="Economica"/>
              </a:rPr>
              <a:t>Science</a:t>
            </a:r>
            <a:endParaRPr b="0" i="1" sz="23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t/>
            </a:r>
            <a:endParaRPr b="0" i="1" sz="23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estimate 28 new mutations </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(per haploid genome)</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per generation via </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quartet sequencing</a:t>
            </a:r>
            <a:endParaRPr sz="900">
              <a:latin typeface="Economica"/>
              <a:ea typeface="Economica"/>
              <a:cs typeface="Economica"/>
              <a:sym typeface="Economica"/>
            </a:endParaRPr>
          </a:p>
        </p:txBody>
      </p:sp>
      <p:sp>
        <p:nvSpPr>
          <p:cNvPr id="608" name="Google Shape;608;p82"/>
          <p:cNvSpPr/>
          <p:nvPr/>
        </p:nvSpPr>
        <p:spPr>
          <a:xfrm>
            <a:off x="5349967" y="3670102"/>
            <a:ext cx="3276000" cy="112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Nachman et al. (2000) </a:t>
            </a:r>
            <a:r>
              <a:rPr b="0" i="1" lang="en" sz="1700" u="none" cap="none" strike="noStrike">
                <a:solidFill>
                  <a:srgbClr val="000000"/>
                </a:solidFill>
                <a:latin typeface="Economica"/>
                <a:ea typeface="Economica"/>
                <a:cs typeface="Economica"/>
                <a:sym typeface="Economica"/>
              </a:rPr>
              <a:t>Genetics</a:t>
            </a:r>
            <a:endParaRPr b="0" i="1" sz="23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t/>
            </a:r>
            <a:endParaRPr b="0" i="1" sz="23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estimate nearly double </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that number via phylogenetic </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Economica"/>
                <a:ea typeface="Economica"/>
                <a:cs typeface="Economica"/>
                <a:sym typeface="Economica"/>
              </a:rPr>
              <a:t>comparison</a:t>
            </a:r>
            <a:endParaRPr sz="900">
              <a:latin typeface="Economica"/>
              <a:ea typeface="Economica"/>
              <a:cs typeface="Economica"/>
              <a:sym typeface="Economica"/>
            </a:endParaRPr>
          </a:p>
        </p:txBody>
      </p:sp>
      <p:sp>
        <p:nvSpPr>
          <p:cNvPr id="609" name="Google Shape;609;p82"/>
          <p:cNvSpPr/>
          <p:nvPr/>
        </p:nvSpPr>
        <p:spPr>
          <a:xfrm>
            <a:off x="59369" y="4847325"/>
            <a:ext cx="1249800" cy="267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Lato"/>
              <a:buNone/>
            </a:pPr>
            <a:r>
              <a:rPr i="1" lang="en" sz="1200">
                <a:latin typeface="Economica"/>
                <a:ea typeface="Economica"/>
                <a:cs typeface="Economica"/>
                <a:sym typeface="Economica"/>
              </a:rPr>
              <a:t>Slide from Tom Sasani</a:t>
            </a:r>
            <a:endParaRPr sz="1200">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3"/>
          <p:cNvSpPr/>
          <p:nvPr/>
        </p:nvSpPr>
        <p:spPr>
          <a:xfrm>
            <a:off x="158591" y="135258"/>
            <a:ext cx="8826900" cy="696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3600" u="none" cap="none" strike="noStrike">
                <a:solidFill>
                  <a:srgbClr val="000000"/>
                </a:solidFill>
                <a:latin typeface="Economica"/>
                <a:ea typeface="Economica"/>
                <a:cs typeface="Economica"/>
                <a:sym typeface="Economica"/>
              </a:rPr>
              <a:t>What if we want to identify the parent who transmitted the DNM? </a:t>
            </a:r>
            <a:r>
              <a:rPr b="0" i="1" lang="en" sz="3600" u="none" cap="none" strike="noStrike">
                <a:solidFill>
                  <a:srgbClr val="000000"/>
                </a:solidFill>
                <a:latin typeface="Economica"/>
                <a:ea typeface="Economica"/>
                <a:cs typeface="Economica"/>
                <a:sym typeface="Economica"/>
              </a:rPr>
              <a:t>Answer</a:t>
            </a:r>
            <a:r>
              <a:rPr b="0" i="0" lang="en" sz="3600" u="none" cap="none" strike="noStrike">
                <a:solidFill>
                  <a:srgbClr val="000000"/>
                </a:solidFill>
                <a:latin typeface="Economica"/>
                <a:ea typeface="Economica"/>
                <a:cs typeface="Economica"/>
                <a:sym typeface="Economica"/>
              </a:rPr>
              <a:t>: “read-backed phasing”</a:t>
            </a:r>
            <a:endParaRPr sz="3600">
              <a:latin typeface="Economica"/>
              <a:ea typeface="Economica"/>
              <a:cs typeface="Economica"/>
              <a:sym typeface="Economica"/>
            </a:endParaRPr>
          </a:p>
        </p:txBody>
      </p:sp>
      <p:pic>
        <p:nvPicPr>
          <p:cNvPr id="615" name="Google Shape;615;p83"/>
          <p:cNvPicPr preferRelativeResize="0"/>
          <p:nvPr/>
        </p:nvPicPr>
        <p:blipFill rotWithShape="1">
          <a:blip r:embed="rId3">
            <a:alphaModFix/>
          </a:blip>
          <a:srcRect b="0" l="0" r="0" t="0"/>
          <a:stretch/>
        </p:blipFill>
        <p:spPr>
          <a:xfrm>
            <a:off x="344021" y="1182458"/>
            <a:ext cx="8456100" cy="3208200"/>
          </a:xfrm>
          <a:prstGeom prst="rect">
            <a:avLst/>
          </a:prstGeom>
          <a:noFill/>
          <a:ln>
            <a:noFill/>
          </a:ln>
        </p:spPr>
      </p:pic>
      <p:sp>
        <p:nvSpPr>
          <p:cNvPr id="616" name="Google Shape;616;p83"/>
          <p:cNvSpPr/>
          <p:nvPr/>
        </p:nvSpPr>
        <p:spPr>
          <a:xfrm>
            <a:off x="-14123" y="1110211"/>
            <a:ext cx="893100" cy="36474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17" name="Google Shape;617;p83"/>
          <p:cNvSpPr/>
          <p:nvPr/>
        </p:nvSpPr>
        <p:spPr>
          <a:xfrm>
            <a:off x="100526" y="1625802"/>
            <a:ext cx="663600" cy="348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1" i="0" lang="en" sz="2300" u="none" cap="none" strike="noStrike">
                <a:solidFill>
                  <a:srgbClr val="38761D"/>
                </a:solidFill>
                <a:latin typeface="Economica"/>
                <a:ea typeface="Economica"/>
                <a:cs typeface="Economica"/>
                <a:sym typeface="Economica"/>
              </a:rPr>
              <a:t>Dad</a:t>
            </a:r>
            <a:endParaRPr b="1" sz="900">
              <a:solidFill>
                <a:srgbClr val="38761D"/>
              </a:solidFill>
              <a:latin typeface="Economica"/>
              <a:ea typeface="Economica"/>
              <a:cs typeface="Economica"/>
              <a:sym typeface="Economica"/>
            </a:endParaRPr>
          </a:p>
        </p:txBody>
      </p:sp>
      <p:sp>
        <p:nvSpPr>
          <p:cNvPr id="618" name="Google Shape;618;p83"/>
          <p:cNvSpPr/>
          <p:nvPr/>
        </p:nvSpPr>
        <p:spPr>
          <a:xfrm>
            <a:off x="18792" y="2699465"/>
            <a:ext cx="827100" cy="348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1" i="0" lang="en" sz="2300" u="none" cap="none" strike="noStrike">
                <a:solidFill>
                  <a:srgbClr val="38761D"/>
                </a:solidFill>
                <a:latin typeface="Economica"/>
                <a:ea typeface="Economica"/>
                <a:cs typeface="Economica"/>
                <a:sym typeface="Economica"/>
              </a:rPr>
              <a:t>Mom</a:t>
            </a:r>
            <a:endParaRPr b="1" sz="900">
              <a:solidFill>
                <a:srgbClr val="38761D"/>
              </a:solidFill>
              <a:latin typeface="Economica"/>
              <a:ea typeface="Economica"/>
              <a:cs typeface="Economica"/>
              <a:sym typeface="Economica"/>
            </a:endParaRPr>
          </a:p>
        </p:txBody>
      </p:sp>
      <p:sp>
        <p:nvSpPr>
          <p:cNvPr id="619" name="Google Shape;619;p83"/>
          <p:cNvSpPr/>
          <p:nvPr/>
        </p:nvSpPr>
        <p:spPr>
          <a:xfrm>
            <a:off x="25784" y="3612395"/>
            <a:ext cx="813300" cy="348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1" i="0" lang="en" sz="2300" u="none" cap="none" strike="noStrike">
                <a:solidFill>
                  <a:srgbClr val="38761D"/>
                </a:solidFill>
                <a:latin typeface="Economica"/>
                <a:ea typeface="Economica"/>
                <a:cs typeface="Economica"/>
                <a:sym typeface="Economica"/>
              </a:rPr>
              <a:t>Child</a:t>
            </a:r>
            <a:endParaRPr b="1" sz="900">
              <a:solidFill>
                <a:srgbClr val="38761D"/>
              </a:solidFill>
              <a:latin typeface="Economica"/>
              <a:ea typeface="Economica"/>
              <a:cs typeface="Economica"/>
              <a:sym typeface="Economica"/>
            </a:endParaRPr>
          </a:p>
        </p:txBody>
      </p:sp>
      <p:cxnSp>
        <p:nvCxnSpPr>
          <p:cNvPr id="620" name="Google Shape;620;p83"/>
          <p:cNvCxnSpPr/>
          <p:nvPr/>
        </p:nvCxnSpPr>
        <p:spPr>
          <a:xfrm>
            <a:off x="3190402" y="3788454"/>
            <a:ext cx="567000" cy="813300"/>
          </a:xfrm>
          <a:prstGeom prst="straightConnector1">
            <a:avLst/>
          </a:prstGeom>
          <a:noFill/>
          <a:ln cap="flat" cmpd="sng" w="28575">
            <a:solidFill>
              <a:srgbClr val="000000"/>
            </a:solidFill>
            <a:prstDash val="solid"/>
            <a:miter lim="8000"/>
            <a:headEnd len="sm" w="sm" type="none"/>
            <a:tailEnd len="sm" w="sm" type="none"/>
          </a:ln>
        </p:spPr>
      </p:cxnSp>
      <p:cxnSp>
        <p:nvCxnSpPr>
          <p:cNvPr id="621" name="Google Shape;621;p83"/>
          <p:cNvCxnSpPr/>
          <p:nvPr/>
        </p:nvCxnSpPr>
        <p:spPr>
          <a:xfrm flipH="1">
            <a:off x="4472851" y="3783955"/>
            <a:ext cx="956400" cy="822300"/>
          </a:xfrm>
          <a:prstGeom prst="straightConnector1">
            <a:avLst/>
          </a:prstGeom>
          <a:noFill/>
          <a:ln cap="flat" cmpd="sng" w="28575">
            <a:solidFill>
              <a:srgbClr val="000000"/>
            </a:solidFill>
            <a:prstDash val="solid"/>
            <a:miter lim="8000"/>
            <a:headEnd len="sm" w="sm" type="none"/>
            <a:tailEnd len="sm" w="sm" type="none"/>
          </a:ln>
        </p:spPr>
      </p:cxnSp>
      <p:sp>
        <p:nvSpPr>
          <p:cNvPr id="622" name="Google Shape;622;p83"/>
          <p:cNvSpPr/>
          <p:nvPr/>
        </p:nvSpPr>
        <p:spPr>
          <a:xfrm>
            <a:off x="2477926" y="4607341"/>
            <a:ext cx="6152700" cy="354900"/>
          </a:xfrm>
          <a:prstGeom prst="rect">
            <a:avLst/>
          </a:prstGeom>
          <a:no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2300" u="none" cap="none" strike="noStrike">
                <a:solidFill>
                  <a:srgbClr val="000000"/>
                </a:solidFill>
                <a:latin typeface="Economica"/>
                <a:ea typeface="Economica"/>
                <a:cs typeface="Economica"/>
                <a:sym typeface="Economica"/>
              </a:rPr>
              <a:t>DNM in the kid is linked to dad’s haplotype</a:t>
            </a:r>
            <a:endParaRPr sz="900">
              <a:latin typeface="Economica"/>
              <a:ea typeface="Economica"/>
              <a:cs typeface="Economica"/>
              <a:sym typeface="Economica"/>
            </a:endParaRPr>
          </a:p>
        </p:txBody>
      </p:sp>
      <p:sp>
        <p:nvSpPr>
          <p:cNvPr id="623" name="Google Shape;623;p83"/>
          <p:cNvSpPr/>
          <p:nvPr/>
        </p:nvSpPr>
        <p:spPr>
          <a:xfrm>
            <a:off x="59369" y="4694925"/>
            <a:ext cx="1249800" cy="267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Lato"/>
              <a:buNone/>
            </a:pPr>
            <a:r>
              <a:rPr i="1" lang="en" sz="1200">
                <a:latin typeface="Economica"/>
                <a:ea typeface="Economica"/>
                <a:cs typeface="Economica"/>
                <a:sym typeface="Economica"/>
              </a:rPr>
              <a:t>Slide from Tom Sasani</a:t>
            </a:r>
            <a:endParaRPr sz="1200">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4"/>
          <p:cNvSpPr/>
          <p:nvPr/>
        </p:nvSpPr>
        <p:spPr>
          <a:xfrm>
            <a:off x="3163998" y="3356772"/>
            <a:ext cx="893100" cy="13761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29" name="Google Shape;629;p84"/>
          <p:cNvSpPr txBox="1"/>
          <p:nvPr>
            <p:ph idx="4294967295" type="title"/>
          </p:nvPr>
        </p:nvSpPr>
        <p:spPr>
          <a:xfrm>
            <a:off x="98409" y="-61153"/>
            <a:ext cx="89472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3200" u="none" cap="none" strike="noStrike">
                <a:solidFill>
                  <a:srgbClr val="000000"/>
                </a:solidFill>
                <a:latin typeface="Economica"/>
                <a:ea typeface="Economica"/>
                <a:cs typeface="Economica"/>
                <a:sym typeface="Economica"/>
              </a:rPr>
              <a:t>DNMs are more likely to occur in</a:t>
            </a:r>
            <a:endParaRPr b="0" i="0" sz="32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Lato"/>
              <a:buNone/>
            </a:pPr>
            <a:r>
              <a:rPr b="0" i="0" lang="en" sz="3200" u="none" cap="none" strike="noStrike">
                <a:solidFill>
                  <a:srgbClr val="000000"/>
                </a:solidFill>
                <a:latin typeface="Economica"/>
                <a:ea typeface="Economica"/>
                <a:cs typeface="Economica"/>
                <a:sym typeface="Economica"/>
              </a:rPr>
              <a:t>the paternal germline, and correlate with paternal age</a:t>
            </a:r>
            <a:endParaRPr sz="3200">
              <a:latin typeface="Economica"/>
              <a:ea typeface="Economica"/>
              <a:cs typeface="Economica"/>
              <a:sym typeface="Economica"/>
            </a:endParaRPr>
          </a:p>
        </p:txBody>
      </p:sp>
      <p:sp>
        <p:nvSpPr>
          <p:cNvPr id="630" name="Google Shape;630;p84"/>
          <p:cNvSpPr/>
          <p:nvPr/>
        </p:nvSpPr>
        <p:spPr>
          <a:xfrm>
            <a:off x="4509563" y="4767782"/>
            <a:ext cx="4594500" cy="27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0" lang="en" sz="1700" u="none" cap="none" strike="noStrike">
                <a:solidFill>
                  <a:srgbClr val="000000"/>
                </a:solidFill>
                <a:latin typeface="Lato"/>
                <a:ea typeface="Lato"/>
                <a:cs typeface="Lato"/>
                <a:sym typeface="Lato"/>
              </a:rPr>
              <a:t>Yuen et al. (2016) </a:t>
            </a:r>
            <a:r>
              <a:rPr b="0" i="1" lang="en" sz="1700" u="none" cap="none" strike="noStrike">
                <a:solidFill>
                  <a:srgbClr val="000000"/>
                </a:solidFill>
                <a:latin typeface="Lato"/>
                <a:ea typeface="Lato"/>
                <a:cs typeface="Lato"/>
                <a:sym typeface="Lato"/>
              </a:rPr>
              <a:t>Nature Genomic Medicine</a:t>
            </a:r>
            <a:endParaRPr sz="900"/>
          </a:p>
        </p:txBody>
      </p:sp>
      <p:sp>
        <p:nvSpPr>
          <p:cNvPr id="631" name="Google Shape;631;p84"/>
          <p:cNvSpPr/>
          <p:nvPr/>
        </p:nvSpPr>
        <p:spPr>
          <a:xfrm>
            <a:off x="1354764" y="4771131"/>
            <a:ext cx="2552100" cy="267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b="0" i="1" lang="en" sz="1700" u="none" cap="none" strike="noStrike">
                <a:solidFill>
                  <a:srgbClr val="000000"/>
                </a:solidFill>
                <a:latin typeface="Lato"/>
                <a:ea typeface="Lato"/>
                <a:cs typeface="Lato"/>
                <a:sym typeface="Lato"/>
              </a:rPr>
              <a:t>(data from 200 ASD trios)</a:t>
            </a:r>
            <a:endParaRPr sz="900"/>
          </a:p>
        </p:txBody>
      </p:sp>
      <p:pic>
        <p:nvPicPr>
          <p:cNvPr descr="Untitled.png" id="632" name="Google Shape;632;p84"/>
          <p:cNvPicPr preferRelativeResize="0"/>
          <p:nvPr/>
        </p:nvPicPr>
        <p:blipFill rotWithShape="1">
          <a:blip r:embed="rId3">
            <a:alphaModFix/>
          </a:blip>
          <a:srcRect b="0" l="0" r="0" t="5802"/>
          <a:stretch/>
        </p:blipFill>
        <p:spPr>
          <a:xfrm>
            <a:off x="1045575" y="1103025"/>
            <a:ext cx="6934648" cy="3658850"/>
          </a:xfrm>
          <a:prstGeom prst="rect">
            <a:avLst/>
          </a:prstGeom>
          <a:noFill/>
          <a:ln>
            <a:noFill/>
          </a:ln>
        </p:spPr>
      </p:pic>
      <p:sp>
        <p:nvSpPr>
          <p:cNvPr id="633" name="Google Shape;633;p84"/>
          <p:cNvSpPr/>
          <p:nvPr/>
        </p:nvSpPr>
        <p:spPr>
          <a:xfrm>
            <a:off x="59369" y="4694925"/>
            <a:ext cx="1249800" cy="267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Lato"/>
              <a:buNone/>
            </a:pPr>
            <a:r>
              <a:rPr i="1" lang="en" sz="1200">
                <a:latin typeface="Economica"/>
                <a:ea typeface="Economica"/>
                <a:cs typeface="Economica"/>
                <a:sym typeface="Economica"/>
              </a:rPr>
              <a:t>Slide from Tom Sasani</a:t>
            </a:r>
            <a:endParaRPr sz="1200">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7"/>
          <p:cNvSpPr txBox="1"/>
          <p:nvPr>
            <p:ph type="title"/>
          </p:nvPr>
        </p:nvSpPr>
        <p:spPr>
          <a:xfrm>
            <a:off x="500063" y="1339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b="0" i="0" lang="en" sz="4800" u="none" cap="none" strike="noStrike">
                <a:solidFill>
                  <a:srgbClr val="000000"/>
                </a:solidFill>
                <a:latin typeface="Economica"/>
                <a:ea typeface="Economica"/>
                <a:cs typeface="Economica"/>
                <a:sym typeface="Economica"/>
              </a:rPr>
              <a:t>What is genetic variation?</a:t>
            </a:r>
            <a:endParaRPr sz="4800">
              <a:solidFill>
                <a:srgbClr val="000000"/>
              </a:solidFill>
              <a:latin typeface="Economica"/>
              <a:ea typeface="Economica"/>
              <a:cs typeface="Economica"/>
              <a:sym typeface="Economica"/>
            </a:endParaRPr>
          </a:p>
        </p:txBody>
      </p:sp>
      <p:sp>
        <p:nvSpPr>
          <p:cNvPr id="272" name="Google Shape;272;p67"/>
          <p:cNvSpPr txBox="1"/>
          <p:nvPr>
            <p:ph idx="1" type="body"/>
          </p:nvPr>
        </p:nvSpPr>
        <p:spPr>
          <a:xfrm>
            <a:off x="508992" y="888206"/>
            <a:ext cx="8125800" cy="1902000"/>
          </a:xfrm>
          <a:prstGeom prst="rect">
            <a:avLst/>
          </a:prstGeom>
          <a:noFill/>
          <a:ln>
            <a:noFill/>
          </a:ln>
        </p:spPr>
        <p:txBody>
          <a:bodyPr anchorCtr="0" anchor="ctr" bIns="32750" lIns="32750" spcFirstLastPara="1" rIns="32750" wrap="square" tIns="32750">
            <a:noAutofit/>
          </a:bodyPr>
          <a:lstStyle/>
          <a:p>
            <a:pPr indent="-336550" lvl="0" marL="533400" marR="0" rtl="0" algn="l">
              <a:lnSpc>
                <a:spcPct val="100000"/>
              </a:lnSpc>
              <a:spcBef>
                <a:spcPts val="0"/>
              </a:spcBef>
              <a:spcAft>
                <a:spcPts val="0"/>
              </a:spcAft>
              <a:buClr>
                <a:srgbClr val="38761D"/>
              </a:buClr>
              <a:buSzPts val="2100"/>
              <a:buFont typeface="Economica"/>
              <a:buChar char="•"/>
            </a:pPr>
            <a:r>
              <a:rPr b="0" i="0" lang="en" sz="2100" u="none" cap="none" strike="noStrike">
                <a:solidFill>
                  <a:srgbClr val="38761D"/>
                </a:solidFill>
                <a:latin typeface="Economica"/>
                <a:ea typeface="Economica"/>
                <a:cs typeface="Economica"/>
                <a:sym typeface="Economica"/>
              </a:rPr>
              <a:t>Differences in DNA content or structure among individuals</a:t>
            </a:r>
            <a:endParaRPr>
              <a:solidFill>
                <a:srgbClr val="38761D"/>
              </a:solidFill>
              <a:latin typeface="Economica"/>
              <a:ea typeface="Economica"/>
              <a:cs typeface="Economica"/>
              <a:sym typeface="Economica"/>
            </a:endParaRPr>
          </a:p>
          <a:p>
            <a:pPr indent="-361950" lvl="1" marL="863600" marR="0" rtl="0" algn="l">
              <a:lnSpc>
                <a:spcPct val="100000"/>
              </a:lnSpc>
              <a:spcBef>
                <a:spcPts val="0"/>
              </a:spcBef>
              <a:spcAft>
                <a:spcPts val="0"/>
              </a:spcAft>
              <a:buClr>
                <a:srgbClr val="38761D"/>
              </a:buClr>
              <a:buSzPts val="2100"/>
              <a:buFont typeface="Economica"/>
              <a:buChar char="•"/>
            </a:pPr>
            <a:r>
              <a:rPr b="0" i="0" lang="en" sz="2100" u="none" cap="none" strike="noStrike">
                <a:solidFill>
                  <a:srgbClr val="38761D"/>
                </a:solidFill>
                <a:latin typeface="Economica"/>
                <a:ea typeface="Economica"/>
                <a:cs typeface="Economica"/>
                <a:sym typeface="Economica"/>
              </a:rPr>
              <a:t>Any two individuals have ~99.5% identical DNA. </a:t>
            </a:r>
            <a:endParaRPr>
              <a:solidFill>
                <a:srgbClr val="38761D"/>
              </a:solidFill>
              <a:latin typeface="Economica"/>
              <a:ea typeface="Economica"/>
              <a:cs typeface="Economica"/>
              <a:sym typeface="Economica"/>
            </a:endParaRPr>
          </a:p>
          <a:p>
            <a:pPr indent="-336550" lvl="0" marL="533400" marR="0" rtl="0" algn="l">
              <a:lnSpc>
                <a:spcPct val="100000"/>
              </a:lnSpc>
              <a:spcBef>
                <a:spcPts val="0"/>
              </a:spcBef>
              <a:spcAft>
                <a:spcPts val="0"/>
              </a:spcAft>
              <a:buClr>
                <a:srgbClr val="38761D"/>
              </a:buClr>
              <a:buSzPts val="2100"/>
              <a:buFont typeface="Economica"/>
              <a:buChar char="•"/>
            </a:pPr>
            <a:r>
              <a:rPr b="0" i="0" lang="en" sz="2100" u="none" cap="none" strike="noStrike">
                <a:solidFill>
                  <a:srgbClr val="38761D"/>
                </a:solidFill>
                <a:latin typeface="Economica"/>
                <a:ea typeface="Economica"/>
                <a:cs typeface="Economica"/>
                <a:sym typeface="Economica"/>
              </a:rPr>
              <a:t>But the human genome is big - each haploid set of 23 chromosomes has 3.1 billion nucleotides.</a:t>
            </a:r>
            <a:endParaRPr b="0" i="0" sz="2100" u="none" cap="none" strike="noStrike">
              <a:solidFill>
                <a:srgbClr val="38761D"/>
              </a:solidFill>
              <a:latin typeface="Economica"/>
              <a:ea typeface="Economica"/>
              <a:cs typeface="Economica"/>
              <a:sym typeface="Economica"/>
            </a:endParaRPr>
          </a:p>
          <a:p>
            <a:pPr indent="-361950" lvl="1" marL="863600" marR="0" rtl="0" algn="l">
              <a:lnSpc>
                <a:spcPct val="100000"/>
              </a:lnSpc>
              <a:spcBef>
                <a:spcPts val="0"/>
              </a:spcBef>
              <a:spcAft>
                <a:spcPts val="0"/>
              </a:spcAft>
              <a:buClr>
                <a:srgbClr val="38761D"/>
              </a:buClr>
              <a:buSzPts val="2100"/>
              <a:buFont typeface="Economica"/>
              <a:buChar char="•"/>
            </a:pPr>
            <a:r>
              <a:rPr lang="en" sz="2100">
                <a:solidFill>
                  <a:srgbClr val="38761D"/>
                </a:solidFill>
                <a:latin typeface="Economica"/>
                <a:ea typeface="Economica"/>
                <a:cs typeface="Economica"/>
                <a:sym typeface="Economica"/>
              </a:rPr>
              <a:t>There are &gt;100,000,000 know genetic variants in the human genome</a:t>
            </a:r>
            <a:endParaRPr sz="2100">
              <a:solidFill>
                <a:srgbClr val="38761D"/>
              </a:solidFill>
              <a:latin typeface="Economica"/>
              <a:ea typeface="Economica"/>
              <a:cs typeface="Economica"/>
              <a:sym typeface="Economica"/>
            </a:endParaRPr>
          </a:p>
          <a:p>
            <a:pPr indent="-336550" lvl="0" marL="533400" marR="0" rtl="0" algn="l">
              <a:lnSpc>
                <a:spcPct val="100000"/>
              </a:lnSpc>
              <a:spcBef>
                <a:spcPts val="0"/>
              </a:spcBef>
              <a:spcAft>
                <a:spcPts val="0"/>
              </a:spcAft>
              <a:buClr>
                <a:srgbClr val="38761D"/>
              </a:buClr>
              <a:buSzPts val="2100"/>
              <a:buFont typeface="Economica"/>
              <a:buChar char="•"/>
            </a:pPr>
            <a:r>
              <a:rPr lang="en" sz="2100">
                <a:solidFill>
                  <a:srgbClr val="38761D"/>
                </a:solidFill>
                <a:latin typeface="Economica"/>
                <a:ea typeface="Economica"/>
                <a:cs typeface="Economica"/>
                <a:sym typeface="Economica"/>
              </a:rPr>
              <a:t>Effectively infinite combinations of alleles. </a:t>
            </a:r>
            <a:r>
              <a:rPr b="0" i="0" lang="en" sz="2100" u="none" cap="none" strike="noStrike">
                <a:solidFill>
                  <a:srgbClr val="38761D"/>
                </a:solidFill>
                <a:latin typeface="Economica"/>
                <a:ea typeface="Economica"/>
                <a:cs typeface="Economica"/>
                <a:sym typeface="Economica"/>
              </a:rPr>
              <a:t>The details matter.</a:t>
            </a:r>
            <a:endParaRPr>
              <a:solidFill>
                <a:srgbClr val="38761D"/>
              </a:solidFill>
              <a:latin typeface="Economica"/>
              <a:ea typeface="Economica"/>
              <a:cs typeface="Economica"/>
              <a:sym typeface="Economica"/>
            </a:endParaRPr>
          </a:p>
        </p:txBody>
      </p:sp>
      <p:pic>
        <p:nvPicPr>
          <p:cNvPr id="273" name="Google Shape;273;p67"/>
          <p:cNvPicPr preferRelativeResize="0"/>
          <p:nvPr/>
        </p:nvPicPr>
        <p:blipFill rotWithShape="1">
          <a:blip r:embed="rId3">
            <a:alphaModFix/>
          </a:blip>
          <a:srcRect b="0" l="0" r="0" t="0"/>
          <a:stretch/>
        </p:blipFill>
        <p:spPr>
          <a:xfrm>
            <a:off x="1542500" y="3584250"/>
            <a:ext cx="1907400" cy="1494600"/>
          </a:xfrm>
          <a:prstGeom prst="rect">
            <a:avLst/>
          </a:prstGeom>
          <a:noFill/>
          <a:ln>
            <a:noFill/>
          </a:ln>
        </p:spPr>
      </p:pic>
      <p:grpSp>
        <p:nvGrpSpPr>
          <p:cNvPr id="274" name="Google Shape;274;p67"/>
          <p:cNvGrpSpPr/>
          <p:nvPr/>
        </p:nvGrpSpPr>
        <p:grpSpPr>
          <a:xfrm>
            <a:off x="5547425" y="3212025"/>
            <a:ext cx="2751000" cy="1764225"/>
            <a:chOff x="5547425" y="3212025"/>
            <a:chExt cx="2751000" cy="1764225"/>
          </a:xfrm>
        </p:grpSpPr>
        <p:pic>
          <p:nvPicPr>
            <p:cNvPr id="275" name="Google Shape;275;p67"/>
            <p:cNvPicPr preferRelativeResize="0"/>
            <p:nvPr/>
          </p:nvPicPr>
          <p:blipFill rotWithShape="1">
            <a:blip r:embed="rId4">
              <a:alphaModFix/>
            </a:blip>
            <a:srcRect b="0" l="0" r="0" t="0"/>
            <a:stretch/>
          </p:blipFill>
          <p:spPr>
            <a:xfrm>
              <a:off x="5830729" y="3508050"/>
              <a:ext cx="2317200" cy="1468200"/>
            </a:xfrm>
            <a:prstGeom prst="rect">
              <a:avLst/>
            </a:prstGeom>
            <a:noFill/>
            <a:ln>
              <a:noFill/>
            </a:ln>
          </p:spPr>
        </p:pic>
        <p:sp>
          <p:nvSpPr>
            <p:cNvPr id="276" name="Google Shape;276;p67"/>
            <p:cNvSpPr/>
            <p:nvPr/>
          </p:nvSpPr>
          <p:spPr>
            <a:xfrm>
              <a:off x="5547425" y="3212025"/>
              <a:ext cx="27510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Economica"/>
                  <a:ea typeface="Economica"/>
                  <a:cs typeface="Economica"/>
                  <a:sym typeface="Economica"/>
                </a:rPr>
                <a:t>99% identical DNA</a:t>
              </a:r>
              <a:endParaRPr sz="2000">
                <a:latin typeface="Economica"/>
                <a:ea typeface="Economica"/>
                <a:cs typeface="Economica"/>
                <a:sym typeface="Economica"/>
              </a:endParaRPr>
            </a:p>
          </p:txBody>
        </p:sp>
      </p:grpSp>
      <p:sp>
        <p:nvSpPr>
          <p:cNvPr id="277" name="Google Shape;277;p67"/>
          <p:cNvSpPr/>
          <p:nvPr/>
        </p:nvSpPr>
        <p:spPr>
          <a:xfrm>
            <a:off x="352150" y="3234650"/>
            <a:ext cx="42879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Economica"/>
                <a:ea typeface="Economica"/>
                <a:cs typeface="Economica"/>
                <a:sym typeface="Economica"/>
              </a:rPr>
              <a:t>~99.</a:t>
            </a:r>
            <a:r>
              <a:rPr lang="en" sz="2000">
                <a:latin typeface="Economica"/>
                <a:ea typeface="Economica"/>
                <a:cs typeface="Economica"/>
                <a:sym typeface="Economica"/>
              </a:rPr>
              <a:t>8</a:t>
            </a:r>
            <a:r>
              <a:rPr b="0" i="0" lang="en" sz="2000" u="none" cap="none" strike="noStrike">
                <a:solidFill>
                  <a:srgbClr val="000000"/>
                </a:solidFill>
                <a:latin typeface="Economica"/>
                <a:ea typeface="Economica"/>
                <a:cs typeface="Economica"/>
                <a:sym typeface="Economica"/>
              </a:rPr>
              <a:t>% identical DNA (differ </a:t>
            </a:r>
            <a:r>
              <a:rPr lang="en" sz="2000">
                <a:latin typeface="Economica"/>
                <a:ea typeface="Economica"/>
                <a:cs typeface="Economica"/>
                <a:sym typeface="Economica"/>
              </a:rPr>
              <a:t>at 1/ 620 - 1/750 bp)</a:t>
            </a:r>
            <a:endParaRPr sz="2000">
              <a:latin typeface="Economica"/>
              <a:ea typeface="Economica"/>
              <a:cs typeface="Economica"/>
              <a:sym typeface="Economica"/>
            </a:endParaRPr>
          </a:p>
        </p:txBody>
      </p:sp>
      <p:sp>
        <p:nvSpPr>
          <p:cNvPr id="278" name="Google Shape;278;p67"/>
          <p:cNvSpPr/>
          <p:nvPr/>
        </p:nvSpPr>
        <p:spPr>
          <a:xfrm>
            <a:off x="3359825" y="4209900"/>
            <a:ext cx="21876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lang="en" sz="2000">
                <a:latin typeface="Economica"/>
                <a:ea typeface="Economica"/>
                <a:cs typeface="Economica"/>
                <a:sym typeface="Economica"/>
              </a:rPr>
              <a:t>Drosophila ~ 1/180</a:t>
            </a:r>
            <a:endParaRPr sz="2000">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5"/>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1" lang="en" sz="4800" u="none" cap="none" strike="noStrike">
                <a:solidFill>
                  <a:srgbClr val="000000"/>
                </a:solidFill>
                <a:latin typeface="Economica"/>
                <a:ea typeface="Economica"/>
                <a:cs typeface="Economica"/>
                <a:sym typeface="Economica"/>
              </a:rPr>
              <a:t>somatic </a:t>
            </a:r>
            <a:r>
              <a:rPr b="0" i="0" lang="en" sz="4800" u="none" cap="none" strike="noStrike">
                <a:solidFill>
                  <a:srgbClr val="000000"/>
                </a:solidFill>
                <a:latin typeface="Economica"/>
                <a:ea typeface="Economica"/>
                <a:cs typeface="Economica"/>
                <a:sym typeface="Economica"/>
              </a:rPr>
              <a:t>mutations</a:t>
            </a:r>
            <a:endParaRPr sz="4800">
              <a:solidFill>
                <a:srgbClr val="000000"/>
              </a:solidFill>
              <a:latin typeface="Economica"/>
              <a:ea typeface="Economica"/>
              <a:cs typeface="Economica"/>
              <a:sym typeface="Economica"/>
            </a:endParaRPr>
          </a:p>
        </p:txBody>
      </p:sp>
      <p:pic>
        <p:nvPicPr>
          <p:cNvPr id="639" name="Google Shape;639;p85"/>
          <p:cNvPicPr preferRelativeResize="0"/>
          <p:nvPr/>
        </p:nvPicPr>
        <p:blipFill rotWithShape="1">
          <a:blip r:embed="rId3">
            <a:alphaModFix/>
          </a:blip>
          <a:srcRect b="0" l="0" r="0" t="0"/>
          <a:stretch/>
        </p:blipFill>
        <p:spPr>
          <a:xfrm>
            <a:off x="375047" y="897434"/>
            <a:ext cx="2216700" cy="2216700"/>
          </a:xfrm>
          <a:prstGeom prst="rect">
            <a:avLst/>
          </a:prstGeom>
          <a:noFill/>
          <a:ln>
            <a:noFill/>
          </a:ln>
        </p:spPr>
      </p:pic>
      <p:sp>
        <p:nvSpPr>
          <p:cNvPr id="640" name="Google Shape;640;p85"/>
          <p:cNvSpPr/>
          <p:nvPr/>
        </p:nvSpPr>
        <p:spPr>
          <a:xfrm>
            <a:off x="1183811" y="2027634"/>
            <a:ext cx="576300" cy="396000"/>
          </a:xfrm>
          <a:custGeom>
            <a:rect b="b" l="l" r="r" t="t"/>
            <a:pathLst>
              <a:path extrusionOk="0" h="120000" w="120000">
                <a:moveTo>
                  <a:pt x="60000" y="0"/>
                </a:moveTo>
                <a:lnTo>
                  <a:pt x="67233" y="31327"/>
                </a:lnTo>
                <a:lnTo>
                  <a:pt x="88088" y="6972"/>
                </a:lnTo>
                <a:lnTo>
                  <a:pt x="80038" y="38100"/>
                </a:lnTo>
                <a:lnTo>
                  <a:pt x="109744" y="26300"/>
                </a:lnTo>
                <a:lnTo>
                  <a:pt x="88255" y="50088"/>
                </a:lnTo>
                <a:lnTo>
                  <a:pt x="120000" y="53544"/>
                </a:lnTo>
                <a:lnTo>
                  <a:pt x="90000" y="64555"/>
                </a:lnTo>
                <a:lnTo>
                  <a:pt x="116511" y="82472"/>
                </a:lnTo>
                <a:lnTo>
                  <a:pt x="84872" y="78177"/>
                </a:lnTo>
                <a:lnTo>
                  <a:pt x="100077" y="106455"/>
                </a:lnTo>
                <a:lnTo>
                  <a:pt x="74044" y="87838"/>
                </a:lnTo>
                <a:lnTo>
                  <a:pt x="74466" y="120000"/>
                </a:lnTo>
                <a:lnTo>
                  <a:pt x="60000" y="91327"/>
                </a:lnTo>
                <a:lnTo>
                  <a:pt x="45533" y="120000"/>
                </a:lnTo>
                <a:lnTo>
                  <a:pt x="45955" y="87838"/>
                </a:lnTo>
                <a:lnTo>
                  <a:pt x="19922" y="106455"/>
                </a:lnTo>
                <a:lnTo>
                  <a:pt x="35127" y="78177"/>
                </a:lnTo>
                <a:lnTo>
                  <a:pt x="3488" y="82472"/>
                </a:lnTo>
                <a:lnTo>
                  <a:pt x="30000" y="64555"/>
                </a:lnTo>
                <a:lnTo>
                  <a:pt x="0" y="53544"/>
                </a:lnTo>
                <a:lnTo>
                  <a:pt x="31744" y="50088"/>
                </a:lnTo>
                <a:lnTo>
                  <a:pt x="10255" y="26300"/>
                </a:lnTo>
                <a:lnTo>
                  <a:pt x="39961" y="38100"/>
                </a:lnTo>
                <a:lnTo>
                  <a:pt x="31911" y="6972"/>
                </a:lnTo>
                <a:lnTo>
                  <a:pt x="52766" y="31327"/>
                </a:lnTo>
                <a:close/>
              </a:path>
            </a:pathLst>
          </a:custGeom>
          <a:solidFill>
            <a:srgbClr val="FECB3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41" name="Google Shape;641;p85"/>
          <p:cNvSpPr/>
          <p:nvPr/>
        </p:nvSpPr>
        <p:spPr>
          <a:xfrm>
            <a:off x="874714" y="3217837"/>
            <a:ext cx="19722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2100" u="none" cap="none" strike="noStrike">
                <a:solidFill>
                  <a:srgbClr val="000000"/>
                </a:solidFill>
                <a:latin typeface="Economica"/>
                <a:ea typeface="Economica"/>
                <a:cs typeface="Economica"/>
                <a:sym typeface="Economica"/>
              </a:rPr>
              <a:t>Germline mutation</a:t>
            </a:r>
            <a:endParaRPr sz="2200">
              <a:latin typeface="Economica"/>
              <a:ea typeface="Economica"/>
              <a:cs typeface="Economica"/>
              <a:sym typeface="Economica"/>
            </a:endParaRPr>
          </a:p>
        </p:txBody>
      </p:sp>
      <p:sp>
        <p:nvSpPr>
          <p:cNvPr id="642" name="Google Shape;642;p85"/>
          <p:cNvSpPr/>
          <p:nvPr/>
        </p:nvSpPr>
        <p:spPr>
          <a:xfrm>
            <a:off x="664710" y="3538487"/>
            <a:ext cx="2375100" cy="437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 occur in sperm or egg.</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 - are heritable</a:t>
            </a:r>
            <a:endParaRPr sz="1800">
              <a:latin typeface="Economica"/>
              <a:ea typeface="Economica"/>
              <a:cs typeface="Economica"/>
              <a:sym typeface="Economica"/>
            </a:endParaRPr>
          </a:p>
        </p:txBody>
      </p:sp>
      <p:pic>
        <p:nvPicPr>
          <p:cNvPr id="643" name="Google Shape;643;p85"/>
          <p:cNvPicPr preferRelativeResize="0"/>
          <p:nvPr/>
        </p:nvPicPr>
        <p:blipFill rotWithShape="1">
          <a:blip r:embed="rId3">
            <a:alphaModFix/>
          </a:blip>
          <a:srcRect b="0" l="0" r="0" t="0"/>
          <a:stretch/>
        </p:blipFill>
        <p:spPr>
          <a:xfrm>
            <a:off x="3089672" y="897434"/>
            <a:ext cx="2216700" cy="2216700"/>
          </a:xfrm>
          <a:prstGeom prst="rect">
            <a:avLst/>
          </a:prstGeom>
          <a:noFill/>
          <a:ln>
            <a:noFill/>
          </a:ln>
        </p:spPr>
      </p:pic>
      <p:sp>
        <p:nvSpPr>
          <p:cNvPr id="644" name="Google Shape;644;p85"/>
          <p:cNvSpPr/>
          <p:nvPr/>
        </p:nvSpPr>
        <p:spPr>
          <a:xfrm>
            <a:off x="3631187" y="3217837"/>
            <a:ext cx="18894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2100" u="none" cap="none" strike="noStrike">
                <a:solidFill>
                  <a:srgbClr val="000000"/>
                </a:solidFill>
                <a:latin typeface="Economica"/>
                <a:ea typeface="Economica"/>
                <a:cs typeface="Economica"/>
                <a:sym typeface="Economica"/>
              </a:rPr>
              <a:t>Somatic mutation</a:t>
            </a:r>
            <a:endParaRPr sz="2200">
              <a:latin typeface="Economica"/>
              <a:ea typeface="Economica"/>
              <a:cs typeface="Economica"/>
              <a:sym typeface="Economica"/>
            </a:endParaRPr>
          </a:p>
        </p:txBody>
      </p:sp>
      <p:sp>
        <p:nvSpPr>
          <p:cNvPr id="645" name="Google Shape;645;p85"/>
          <p:cNvSpPr/>
          <p:nvPr/>
        </p:nvSpPr>
        <p:spPr>
          <a:xfrm>
            <a:off x="3445311" y="3541836"/>
            <a:ext cx="2247300" cy="437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 non-germline tissues.</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 - </a:t>
            </a:r>
            <a:r>
              <a:rPr b="1" i="0" lang="en" sz="1700" u="sng" cap="none" strike="noStrike">
                <a:solidFill>
                  <a:srgbClr val="000000"/>
                </a:solidFill>
                <a:latin typeface="Economica"/>
                <a:ea typeface="Economica"/>
                <a:cs typeface="Economica"/>
                <a:sym typeface="Economica"/>
              </a:rPr>
              <a:t>are not heritable</a:t>
            </a:r>
            <a:endParaRPr b="1" sz="1800" u="sng">
              <a:latin typeface="Economica"/>
              <a:ea typeface="Economica"/>
              <a:cs typeface="Economica"/>
              <a:sym typeface="Economica"/>
            </a:endParaRPr>
          </a:p>
        </p:txBody>
      </p:sp>
      <p:sp>
        <p:nvSpPr>
          <p:cNvPr id="646" name="Google Shape;646;p85"/>
          <p:cNvSpPr/>
          <p:nvPr/>
        </p:nvSpPr>
        <p:spPr>
          <a:xfrm>
            <a:off x="4143110" y="1325166"/>
            <a:ext cx="576300" cy="396000"/>
          </a:xfrm>
          <a:custGeom>
            <a:rect b="b" l="l" r="r" t="t"/>
            <a:pathLst>
              <a:path extrusionOk="0" h="120000" w="120000">
                <a:moveTo>
                  <a:pt x="60000" y="0"/>
                </a:moveTo>
                <a:lnTo>
                  <a:pt x="67233" y="31327"/>
                </a:lnTo>
                <a:lnTo>
                  <a:pt x="88088" y="6972"/>
                </a:lnTo>
                <a:lnTo>
                  <a:pt x="80038" y="38100"/>
                </a:lnTo>
                <a:lnTo>
                  <a:pt x="109744" y="26300"/>
                </a:lnTo>
                <a:lnTo>
                  <a:pt x="88255" y="50088"/>
                </a:lnTo>
                <a:lnTo>
                  <a:pt x="120000" y="53544"/>
                </a:lnTo>
                <a:lnTo>
                  <a:pt x="90000" y="64555"/>
                </a:lnTo>
                <a:lnTo>
                  <a:pt x="116511" y="82472"/>
                </a:lnTo>
                <a:lnTo>
                  <a:pt x="84872" y="78177"/>
                </a:lnTo>
                <a:lnTo>
                  <a:pt x="100077" y="106455"/>
                </a:lnTo>
                <a:lnTo>
                  <a:pt x="74044" y="87838"/>
                </a:lnTo>
                <a:lnTo>
                  <a:pt x="74466" y="120000"/>
                </a:lnTo>
                <a:lnTo>
                  <a:pt x="60000" y="91327"/>
                </a:lnTo>
                <a:lnTo>
                  <a:pt x="45533" y="120000"/>
                </a:lnTo>
                <a:lnTo>
                  <a:pt x="45955" y="87838"/>
                </a:lnTo>
                <a:lnTo>
                  <a:pt x="19922" y="106455"/>
                </a:lnTo>
                <a:lnTo>
                  <a:pt x="35127" y="78177"/>
                </a:lnTo>
                <a:lnTo>
                  <a:pt x="3488" y="82472"/>
                </a:lnTo>
                <a:lnTo>
                  <a:pt x="30000" y="64555"/>
                </a:lnTo>
                <a:lnTo>
                  <a:pt x="0" y="53544"/>
                </a:lnTo>
                <a:lnTo>
                  <a:pt x="31744" y="50088"/>
                </a:lnTo>
                <a:lnTo>
                  <a:pt x="10255" y="26300"/>
                </a:lnTo>
                <a:lnTo>
                  <a:pt x="39961" y="38100"/>
                </a:lnTo>
                <a:lnTo>
                  <a:pt x="31911" y="6972"/>
                </a:lnTo>
                <a:lnTo>
                  <a:pt x="52766" y="31327"/>
                </a:lnTo>
                <a:close/>
              </a:path>
            </a:pathLst>
          </a:custGeom>
          <a:solidFill>
            <a:srgbClr val="FECB3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pic>
        <p:nvPicPr>
          <p:cNvPr id="647" name="Google Shape;647;p85"/>
          <p:cNvPicPr preferRelativeResize="0"/>
          <p:nvPr/>
        </p:nvPicPr>
        <p:blipFill rotWithShape="1">
          <a:blip r:embed="rId3">
            <a:alphaModFix/>
          </a:blip>
          <a:srcRect b="0" l="0" r="0" t="0"/>
          <a:stretch/>
        </p:blipFill>
        <p:spPr>
          <a:xfrm>
            <a:off x="5732859" y="897434"/>
            <a:ext cx="2216700" cy="2216700"/>
          </a:xfrm>
          <a:prstGeom prst="rect">
            <a:avLst/>
          </a:prstGeom>
          <a:noFill/>
          <a:ln>
            <a:noFill/>
          </a:ln>
        </p:spPr>
      </p:pic>
      <p:sp>
        <p:nvSpPr>
          <p:cNvPr id="648" name="Google Shape;648;p85"/>
          <p:cNvSpPr/>
          <p:nvPr/>
        </p:nvSpPr>
        <p:spPr>
          <a:xfrm>
            <a:off x="6208082" y="3200275"/>
            <a:ext cx="2064000" cy="631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700" u="none" cap="none" strike="noStrike">
                <a:solidFill>
                  <a:srgbClr val="000000"/>
                </a:solidFill>
                <a:latin typeface="Economica"/>
                <a:ea typeface="Economica"/>
                <a:cs typeface="Economica"/>
                <a:sym typeface="Economica"/>
              </a:rPr>
              <a:t>Somatic mutations</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1" i="0" lang="en" sz="1700" u="none" cap="none" strike="noStrike">
                <a:solidFill>
                  <a:srgbClr val="000000"/>
                </a:solidFill>
                <a:latin typeface="Economica"/>
                <a:ea typeface="Economica"/>
                <a:cs typeface="Economica"/>
                <a:sym typeface="Economica"/>
              </a:rPr>
              <a:t>common </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1" i="0" lang="en" sz="1700" u="none" cap="none" strike="noStrike">
                <a:solidFill>
                  <a:srgbClr val="000000"/>
                </a:solidFill>
                <a:latin typeface="Economica"/>
                <a:ea typeface="Economica"/>
                <a:cs typeface="Economica"/>
                <a:sym typeface="Economica"/>
              </a:rPr>
              <a:t>in cancer</a:t>
            </a:r>
            <a:endParaRPr sz="1800">
              <a:latin typeface="Economica"/>
              <a:ea typeface="Economica"/>
              <a:cs typeface="Economica"/>
              <a:sym typeface="Economica"/>
            </a:endParaRPr>
          </a:p>
        </p:txBody>
      </p:sp>
      <p:sp>
        <p:nvSpPr>
          <p:cNvPr id="649" name="Google Shape;649;p85"/>
          <p:cNvSpPr/>
          <p:nvPr/>
        </p:nvSpPr>
        <p:spPr>
          <a:xfrm>
            <a:off x="6862497" y="1248966"/>
            <a:ext cx="576300" cy="396000"/>
          </a:xfrm>
          <a:custGeom>
            <a:rect b="b" l="l" r="r" t="t"/>
            <a:pathLst>
              <a:path extrusionOk="0" h="120000" w="120000">
                <a:moveTo>
                  <a:pt x="60000" y="0"/>
                </a:moveTo>
                <a:lnTo>
                  <a:pt x="67233" y="31327"/>
                </a:lnTo>
                <a:lnTo>
                  <a:pt x="88088" y="6972"/>
                </a:lnTo>
                <a:lnTo>
                  <a:pt x="80038" y="38100"/>
                </a:lnTo>
                <a:lnTo>
                  <a:pt x="109744" y="26300"/>
                </a:lnTo>
                <a:lnTo>
                  <a:pt x="88255" y="50088"/>
                </a:lnTo>
                <a:lnTo>
                  <a:pt x="120000" y="53544"/>
                </a:lnTo>
                <a:lnTo>
                  <a:pt x="90000" y="64555"/>
                </a:lnTo>
                <a:lnTo>
                  <a:pt x="116511" y="82472"/>
                </a:lnTo>
                <a:lnTo>
                  <a:pt x="84872" y="78177"/>
                </a:lnTo>
                <a:lnTo>
                  <a:pt x="100077" y="106455"/>
                </a:lnTo>
                <a:lnTo>
                  <a:pt x="74044" y="87838"/>
                </a:lnTo>
                <a:lnTo>
                  <a:pt x="74466" y="120000"/>
                </a:lnTo>
                <a:lnTo>
                  <a:pt x="60000" y="91327"/>
                </a:lnTo>
                <a:lnTo>
                  <a:pt x="45533" y="120000"/>
                </a:lnTo>
                <a:lnTo>
                  <a:pt x="45955" y="87838"/>
                </a:lnTo>
                <a:lnTo>
                  <a:pt x="19922" y="106455"/>
                </a:lnTo>
                <a:lnTo>
                  <a:pt x="35127" y="78177"/>
                </a:lnTo>
                <a:lnTo>
                  <a:pt x="3488" y="82472"/>
                </a:lnTo>
                <a:lnTo>
                  <a:pt x="30000" y="64555"/>
                </a:lnTo>
                <a:lnTo>
                  <a:pt x="0" y="53544"/>
                </a:lnTo>
                <a:lnTo>
                  <a:pt x="31744" y="50088"/>
                </a:lnTo>
                <a:lnTo>
                  <a:pt x="10255" y="26300"/>
                </a:lnTo>
                <a:lnTo>
                  <a:pt x="39961" y="38100"/>
                </a:lnTo>
                <a:lnTo>
                  <a:pt x="31911" y="6972"/>
                </a:lnTo>
                <a:lnTo>
                  <a:pt x="52766" y="31327"/>
                </a:lnTo>
                <a:close/>
              </a:path>
            </a:pathLst>
          </a:custGeom>
          <a:solidFill>
            <a:srgbClr val="FECB3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650" name="Google Shape;650;p85"/>
          <p:cNvGrpSpPr/>
          <p:nvPr/>
        </p:nvGrpSpPr>
        <p:grpSpPr>
          <a:xfrm>
            <a:off x="5559428" y="3850928"/>
            <a:ext cx="3320249" cy="925238"/>
            <a:chOff x="-1" y="0"/>
            <a:chExt cx="4722300" cy="1754670"/>
          </a:xfrm>
        </p:grpSpPr>
        <p:sp>
          <p:nvSpPr>
            <p:cNvPr id="651" name="Google Shape;651;p85"/>
            <p:cNvSpPr/>
            <p:nvPr/>
          </p:nvSpPr>
          <p:spPr>
            <a:xfrm>
              <a:off x="1199155" y="0"/>
              <a:ext cx="685800" cy="685800"/>
            </a:xfrm>
            <a:prstGeom prst="ellipse">
              <a:avLst/>
            </a:prstGeom>
            <a:solidFill>
              <a:srgbClr val="FFE2D6"/>
            </a:solidFill>
            <a:ln cap="flat" cmpd="sng" w="127000">
              <a:solidFill>
                <a:srgbClr val="FFB5AF"/>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800" u="none" cap="none" strike="noStrike">
                <a:solidFill>
                  <a:srgbClr val="FFFFFF"/>
                </a:solidFill>
                <a:latin typeface="Economica"/>
                <a:ea typeface="Economica"/>
                <a:cs typeface="Economica"/>
                <a:sym typeface="Economica"/>
              </a:endParaRPr>
            </a:p>
          </p:txBody>
        </p:sp>
        <p:sp>
          <p:nvSpPr>
            <p:cNvPr id="652" name="Google Shape;652;p85"/>
            <p:cNvSpPr/>
            <p:nvPr/>
          </p:nvSpPr>
          <p:spPr>
            <a:xfrm>
              <a:off x="2875555" y="0"/>
              <a:ext cx="685800" cy="685800"/>
            </a:xfrm>
            <a:prstGeom prst="ellipse">
              <a:avLst/>
            </a:prstGeom>
            <a:solidFill>
              <a:srgbClr val="FFE2D6"/>
            </a:solidFill>
            <a:ln cap="flat" cmpd="sng" w="127000">
              <a:solidFill>
                <a:srgbClr val="FF4013"/>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800" u="none" cap="none" strike="noStrike">
                <a:solidFill>
                  <a:srgbClr val="FFFFFF"/>
                </a:solidFill>
                <a:latin typeface="Economica"/>
                <a:ea typeface="Economica"/>
                <a:cs typeface="Economica"/>
                <a:sym typeface="Economica"/>
              </a:endParaRPr>
            </a:p>
          </p:txBody>
        </p:sp>
        <p:sp>
          <p:nvSpPr>
            <p:cNvPr id="653" name="Google Shape;653;p85"/>
            <p:cNvSpPr/>
            <p:nvPr/>
          </p:nvSpPr>
          <p:spPr>
            <a:xfrm>
              <a:off x="3041952" y="177800"/>
              <a:ext cx="353100" cy="325500"/>
            </a:xfrm>
            <a:custGeom>
              <a:rect b="b" l="l" r="r" t="t"/>
              <a:pathLst>
                <a:path extrusionOk="0" h="120000" w="120000">
                  <a:moveTo>
                    <a:pt x="60000" y="0"/>
                  </a:moveTo>
                  <a:lnTo>
                    <a:pt x="67233" y="31327"/>
                  </a:lnTo>
                  <a:lnTo>
                    <a:pt x="88088" y="6972"/>
                  </a:lnTo>
                  <a:lnTo>
                    <a:pt x="80038" y="38100"/>
                  </a:lnTo>
                  <a:lnTo>
                    <a:pt x="109744" y="26300"/>
                  </a:lnTo>
                  <a:lnTo>
                    <a:pt x="88255" y="50088"/>
                  </a:lnTo>
                  <a:lnTo>
                    <a:pt x="120000" y="53544"/>
                  </a:lnTo>
                  <a:lnTo>
                    <a:pt x="90000" y="64555"/>
                  </a:lnTo>
                  <a:lnTo>
                    <a:pt x="116511" y="82472"/>
                  </a:lnTo>
                  <a:lnTo>
                    <a:pt x="84872" y="78177"/>
                  </a:lnTo>
                  <a:lnTo>
                    <a:pt x="100077" y="106455"/>
                  </a:lnTo>
                  <a:lnTo>
                    <a:pt x="74044" y="87838"/>
                  </a:lnTo>
                  <a:lnTo>
                    <a:pt x="74466" y="120000"/>
                  </a:lnTo>
                  <a:lnTo>
                    <a:pt x="60000" y="91327"/>
                  </a:lnTo>
                  <a:lnTo>
                    <a:pt x="45533" y="120000"/>
                  </a:lnTo>
                  <a:lnTo>
                    <a:pt x="45955" y="87838"/>
                  </a:lnTo>
                  <a:lnTo>
                    <a:pt x="19922" y="106455"/>
                  </a:lnTo>
                  <a:lnTo>
                    <a:pt x="35127" y="78177"/>
                  </a:lnTo>
                  <a:lnTo>
                    <a:pt x="3488" y="82472"/>
                  </a:lnTo>
                  <a:lnTo>
                    <a:pt x="30000" y="64555"/>
                  </a:lnTo>
                  <a:lnTo>
                    <a:pt x="0" y="53544"/>
                  </a:lnTo>
                  <a:lnTo>
                    <a:pt x="31744" y="50088"/>
                  </a:lnTo>
                  <a:lnTo>
                    <a:pt x="10255" y="26300"/>
                  </a:lnTo>
                  <a:lnTo>
                    <a:pt x="39961" y="38100"/>
                  </a:lnTo>
                  <a:lnTo>
                    <a:pt x="31911" y="6972"/>
                  </a:lnTo>
                  <a:lnTo>
                    <a:pt x="52766" y="31327"/>
                  </a:lnTo>
                  <a:close/>
                </a:path>
              </a:pathLst>
            </a:custGeom>
            <a:solidFill>
              <a:srgbClr val="FECB3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800" u="none" cap="none" strike="noStrike">
                <a:solidFill>
                  <a:srgbClr val="FFFFFF"/>
                </a:solidFill>
                <a:latin typeface="Economica"/>
                <a:ea typeface="Economica"/>
                <a:cs typeface="Economica"/>
                <a:sym typeface="Economica"/>
              </a:endParaRPr>
            </a:p>
          </p:txBody>
        </p:sp>
        <p:sp>
          <p:nvSpPr>
            <p:cNvPr id="654" name="Google Shape;654;p85"/>
            <p:cNvSpPr/>
            <p:nvPr/>
          </p:nvSpPr>
          <p:spPr>
            <a:xfrm>
              <a:off x="-1" y="925170"/>
              <a:ext cx="4722300" cy="829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compare DNA from cancer cells to</a:t>
              </a:r>
              <a:endParaRPr sz="18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healthy cells from same individual</a:t>
              </a:r>
              <a:endParaRPr sz="1800">
                <a:latin typeface="Economica"/>
                <a:ea typeface="Economica"/>
                <a:cs typeface="Economica"/>
                <a:sym typeface="Economica"/>
              </a:endParaRPr>
            </a:p>
          </p:txBody>
        </p:sp>
      </p:grpSp>
      <p:sp>
        <p:nvSpPr>
          <p:cNvPr id="655" name="Google Shape;655;p85"/>
          <p:cNvSpPr/>
          <p:nvPr/>
        </p:nvSpPr>
        <p:spPr>
          <a:xfrm>
            <a:off x="5954610" y="1748274"/>
            <a:ext cx="707700" cy="2129100"/>
          </a:xfrm>
          <a:custGeom>
            <a:rect b="b" l="l" r="r" t="t"/>
            <a:pathLst>
              <a:path extrusionOk="0" h="120000" w="120000">
                <a:moveTo>
                  <a:pt x="81811" y="119999"/>
                </a:moveTo>
                <a:cubicBezTo>
                  <a:pt x="81811" y="119999"/>
                  <a:pt x="-125570" y="-4723"/>
                  <a:pt x="120000" y="138"/>
                </a:cubicBezTo>
              </a:path>
            </a:pathLst>
          </a:custGeom>
          <a:noFill/>
          <a:ln cap="flat" cmpd="sng" w="38100">
            <a:solidFill>
              <a:srgbClr val="000000"/>
            </a:solidFill>
            <a:prstDash val="dashDot"/>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Gill Sans"/>
              <a:buNone/>
            </a:pPr>
            <a:r>
              <a:t/>
            </a:r>
            <a:endParaRPr b="0" i="0" sz="2700" u="none" cap="none" strike="noStrike">
              <a:solidFill>
                <a:srgbClr val="000000"/>
              </a:solidFill>
              <a:latin typeface="Gill Sans"/>
              <a:ea typeface="Gill Sans"/>
              <a:cs typeface="Gill Sans"/>
              <a:sym typeface="Gill Sans"/>
            </a:endParaRPr>
          </a:p>
        </p:txBody>
      </p:sp>
      <p:sp>
        <p:nvSpPr>
          <p:cNvPr id="656" name="Google Shape;656;p85"/>
          <p:cNvSpPr/>
          <p:nvPr/>
        </p:nvSpPr>
        <p:spPr>
          <a:xfrm>
            <a:off x="7476349" y="1499024"/>
            <a:ext cx="1050000" cy="2358600"/>
          </a:xfrm>
          <a:custGeom>
            <a:rect b="b" l="l" r="r" t="t"/>
            <a:pathLst>
              <a:path extrusionOk="0" h="120000" w="120000">
                <a:moveTo>
                  <a:pt x="26341" y="120000"/>
                </a:moveTo>
                <a:cubicBezTo>
                  <a:pt x="26341" y="120000"/>
                  <a:pt x="253669" y="-3000"/>
                  <a:pt x="0" y="56"/>
                </a:cubicBezTo>
              </a:path>
            </a:pathLst>
          </a:custGeom>
          <a:noFill/>
          <a:ln cap="flat" cmpd="sng" w="38100">
            <a:solidFill>
              <a:srgbClr val="000000"/>
            </a:solidFill>
            <a:prstDash val="dashDot"/>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Gill Sans"/>
              <a:buNone/>
            </a:pPr>
            <a:r>
              <a:t/>
            </a:r>
            <a:endParaRPr b="0" i="0" sz="2700" u="none" cap="none" strike="noStrike">
              <a:solidFill>
                <a:srgbClr val="000000"/>
              </a:solidFill>
              <a:latin typeface="Gill Sans"/>
              <a:ea typeface="Gill Sans"/>
              <a:cs typeface="Gill Sans"/>
              <a:sym typeface="Gill Sans"/>
            </a:endParaRPr>
          </a:p>
        </p:txBody>
      </p:sp>
      <p:sp>
        <p:nvSpPr>
          <p:cNvPr id="657" name="Google Shape;657;p85"/>
          <p:cNvSpPr/>
          <p:nvPr/>
        </p:nvSpPr>
        <p:spPr>
          <a:xfrm>
            <a:off x="7047557" y="3930277"/>
            <a:ext cx="3423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700" u="none" cap="none" strike="noStrike">
                <a:solidFill>
                  <a:srgbClr val="000000"/>
                </a:solidFill>
                <a:latin typeface="Economica"/>
                <a:ea typeface="Economica"/>
                <a:cs typeface="Economica"/>
                <a:sym typeface="Economica"/>
              </a:rPr>
              <a:t>vs.</a:t>
            </a:r>
            <a:endParaRPr sz="1800">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grpSp>
        <p:nvGrpSpPr>
          <p:cNvPr id="662" name="Google Shape;662;p86"/>
          <p:cNvGrpSpPr/>
          <p:nvPr/>
        </p:nvGrpSpPr>
        <p:grpSpPr>
          <a:xfrm>
            <a:off x="707122" y="849535"/>
            <a:ext cx="2732176" cy="1019956"/>
            <a:chOff x="-1" y="0"/>
            <a:chExt cx="3885900" cy="1934300"/>
          </a:xfrm>
        </p:grpSpPr>
        <p:sp>
          <p:nvSpPr>
            <p:cNvPr id="663" name="Google Shape;663;p86"/>
            <p:cNvSpPr/>
            <p:nvPr/>
          </p:nvSpPr>
          <p:spPr>
            <a:xfrm>
              <a:off x="284696" y="281329"/>
              <a:ext cx="3300000" cy="6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2400" u="none" cap="none" strike="noStrike">
                  <a:solidFill>
                    <a:srgbClr val="000000"/>
                  </a:solidFill>
                  <a:latin typeface="Courier New"/>
                  <a:ea typeface="Courier New"/>
                  <a:cs typeface="Courier New"/>
                  <a:sym typeface="Courier New"/>
                </a:rPr>
                <a:t>acctc</a:t>
              </a:r>
              <a:r>
                <a:rPr b="1" i="0" lang="en" sz="2400" u="none" cap="none" strike="noStrike">
                  <a:solidFill>
                    <a:srgbClr val="0061FF"/>
                  </a:solidFill>
                  <a:latin typeface="Courier New"/>
                  <a:ea typeface="Courier New"/>
                  <a:cs typeface="Courier New"/>
                  <a:sym typeface="Courier New"/>
                </a:rPr>
                <a:t>c</a:t>
              </a:r>
              <a:r>
                <a:rPr b="0" i="0" lang="en" sz="2400" u="none" cap="none" strike="noStrike">
                  <a:solidFill>
                    <a:srgbClr val="000000"/>
                  </a:solidFill>
                  <a:latin typeface="Courier New"/>
                  <a:ea typeface="Courier New"/>
                  <a:cs typeface="Courier New"/>
                  <a:sym typeface="Courier New"/>
                </a:rPr>
                <a:t>gagta</a:t>
              </a:r>
              <a:endParaRPr sz="900"/>
            </a:p>
          </p:txBody>
        </p:sp>
        <p:sp>
          <p:nvSpPr>
            <p:cNvPr id="664" name="Google Shape;664;p86"/>
            <p:cNvSpPr/>
            <p:nvPr/>
          </p:nvSpPr>
          <p:spPr>
            <a:xfrm>
              <a:off x="284696" y="852829"/>
              <a:ext cx="3300000" cy="6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2400" u="none" cap="none" strike="noStrike">
                  <a:solidFill>
                    <a:srgbClr val="000000"/>
                  </a:solidFill>
                  <a:latin typeface="Courier New"/>
                  <a:ea typeface="Courier New"/>
                  <a:cs typeface="Courier New"/>
                  <a:sym typeface="Courier New"/>
                </a:rPr>
                <a:t>acctc</a:t>
              </a:r>
              <a:r>
                <a:rPr b="1" i="0" lang="en" sz="2400" u="none" cap="none" strike="noStrike">
                  <a:solidFill>
                    <a:srgbClr val="FF6251"/>
                  </a:solidFill>
                  <a:latin typeface="Courier New"/>
                  <a:ea typeface="Courier New"/>
                  <a:cs typeface="Courier New"/>
                  <a:sym typeface="Courier New"/>
                </a:rPr>
                <a:t>t</a:t>
              </a:r>
              <a:r>
                <a:rPr b="0" i="0" lang="en" sz="2400" u="none" cap="none" strike="noStrike">
                  <a:solidFill>
                    <a:srgbClr val="000000"/>
                  </a:solidFill>
                  <a:latin typeface="Courier New"/>
                  <a:ea typeface="Courier New"/>
                  <a:cs typeface="Courier New"/>
                  <a:sym typeface="Courier New"/>
                </a:rPr>
                <a:t>gagta</a:t>
              </a:r>
              <a:endParaRPr sz="900"/>
            </a:p>
          </p:txBody>
        </p:sp>
        <p:sp>
          <p:nvSpPr>
            <p:cNvPr id="665" name="Google Shape;665;p86"/>
            <p:cNvSpPr/>
            <p:nvPr/>
          </p:nvSpPr>
          <p:spPr>
            <a:xfrm>
              <a:off x="-1" y="1473200"/>
              <a:ext cx="38859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Economica"/>
                  <a:ea typeface="Economica"/>
                  <a:cs typeface="Economica"/>
                  <a:sym typeface="Economica"/>
                </a:rPr>
                <a:t>Chromosome with new allele</a:t>
              </a:r>
              <a:endParaRPr sz="900">
                <a:latin typeface="Economica"/>
                <a:ea typeface="Economica"/>
                <a:cs typeface="Economica"/>
                <a:sym typeface="Economica"/>
              </a:endParaRPr>
            </a:p>
          </p:txBody>
        </p:sp>
        <p:sp>
          <p:nvSpPr>
            <p:cNvPr id="666" name="Google Shape;666;p86"/>
            <p:cNvSpPr/>
            <p:nvPr/>
          </p:nvSpPr>
          <p:spPr>
            <a:xfrm>
              <a:off x="369175" y="0"/>
              <a:ext cx="31461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Economica"/>
                  <a:ea typeface="Economica"/>
                  <a:cs typeface="Economica"/>
                  <a:sym typeface="Economica"/>
                </a:rPr>
                <a:t>All other chromosomes</a:t>
              </a:r>
              <a:endParaRPr sz="900">
                <a:latin typeface="Economica"/>
                <a:ea typeface="Economica"/>
                <a:cs typeface="Economica"/>
                <a:sym typeface="Economica"/>
              </a:endParaRPr>
            </a:p>
          </p:txBody>
        </p:sp>
      </p:grpSp>
      <p:grpSp>
        <p:nvGrpSpPr>
          <p:cNvPr id="667" name="Google Shape;667;p86"/>
          <p:cNvGrpSpPr/>
          <p:nvPr/>
        </p:nvGrpSpPr>
        <p:grpSpPr>
          <a:xfrm>
            <a:off x="3868823" y="940330"/>
            <a:ext cx="1693770" cy="1131501"/>
            <a:chOff x="129" y="135"/>
            <a:chExt cx="2409004" cy="2145840"/>
          </a:xfrm>
        </p:grpSpPr>
        <p:sp>
          <p:nvSpPr>
            <p:cNvPr id="668" name="Google Shape;668;p86"/>
            <p:cNvSpPr/>
            <p:nvPr/>
          </p:nvSpPr>
          <p:spPr>
            <a:xfrm rot="10800000">
              <a:off x="441501" y="3760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69" name="Google Shape;669;p86"/>
            <p:cNvSpPr/>
            <p:nvPr/>
          </p:nvSpPr>
          <p:spPr>
            <a:xfrm rot="10800000">
              <a:off x="1025701" y="845991"/>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0" name="Google Shape;670;p86"/>
            <p:cNvSpPr/>
            <p:nvPr/>
          </p:nvSpPr>
          <p:spPr>
            <a:xfrm rot="10800000">
              <a:off x="797101" y="2744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1" name="Google Shape;671;p86"/>
            <p:cNvSpPr/>
            <p:nvPr/>
          </p:nvSpPr>
          <p:spPr>
            <a:xfrm rot="10800000">
              <a:off x="822501" y="5919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2" name="Google Shape;672;p86"/>
            <p:cNvSpPr/>
            <p:nvPr/>
          </p:nvSpPr>
          <p:spPr>
            <a:xfrm rot="10800000">
              <a:off x="1127301" y="4903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3" name="Google Shape;673;p86"/>
            <p:cNvSpPr/>
            <p:nvPr/>
          </p:nvSpPr>
          <p:spPr>
            <a:xfrm rot="10800000">
              <a:off x="1140001" y="585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4" name="Google Shape;674;p86"/>
            <p:cNvSpPr/>
            <p:nvPr/>
          </p:nvSpPr>
          <p:spPr>
            <a:xfrm rot="10800000">
              <a:off x="441501" y="11126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5" name="Google Shape;675;p86"/>
            <p:cNvSpPr/>
            <p:nvPr/>
          </p:nvSpPr>
          <p:spPr>
            <a:xfrm rot="10800000">
              <a:off x="797101" y="11380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6" name="Google Shape;676;p86"/>
            <p:cNvSpPr/>
            <p:nvPr/>
          </p:nvSpPr>
          <p:spPr>
            <a:xfrm rot="10800000">
              <a:off x="1114601" y="12396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7" name="Google Shape;677;p86"/>
            <p:cNvSpPr/>
            <p:nvPr/>
          </p:nvSpPr>
          <p:spPr>
            <a:xfrm rot="10800000">
              <a:off x="1343201" y="10491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8" name="Google Shape;678;p86"/>
            <p:cNvSpPr/>
            <p:nvPr/>
          </p:nvSpPr>
          <p:spPr>
            <a:xfrm rot="10800000">
              <a:off x="1495601" y="2744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79" name="Google Shape;679;p86"/>
            <p:cNvSpPr/>
            <p:nvPr/>
          </p:nvSpPr>
          <p:spPr>
            <a:xfrm rot="10800000">
              <a:off x="1495601" y="7062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0" name="Google Shape;680;p86"/>
            <p:cNvSpPr/>
            <p:nvPr/>
          </p:nvSpPr>
          <p:spPr>
            <a:xfrm rot="10800000">
              <a:off x="1495601" y="13539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1" name="Google Shape;681;p86"/>
            <p:cNvSpPr/>
            <p:nvPr/>
          </p:nvSpPr>
          <p:spPr>
            <a:xfrm rot="10800000">
              <a:off x="1698801" y="10618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2" name="Google Shape;682;p86"/>
            <p:cNvSpPr/>
            <p:nvPr/>
          </p:nvSpPr>
          <p:spPr>
            <a:xfrm rot="10800000">
              <a:off x="1863901" y="6173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3" name="Google Shape;683;p86"/>
            <p:cNvSpPr/>
            <p:nvPr/>
          </p:nvSpPr>
          <p:spPr>
            <a:xfrm rot="10800000">
              <a:off x="225601" y="7189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4" name="Google Shape;684;p86"/>
            <p:cNvSpPr/>
            <p:nvPr/>
          </p:nvSpPr>
          <p:spPr>
            <a:xfrm rot="10800000">
              <a:off x="225601" y="14047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5" name="Google Shape;685;p86"/>
            <p:cNvSpPr/>
            <p:nvPr/>
          </p:nvSpPr>
          <p:spPr>
            <a:xfrm rot="10800000">
              <a:off x="695501" y="14682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6" name="Google Shape;686;p86"/>
            <p:cNvSpPr/>
            <p:nvPr/>
          </p:nvSpPr>
          <p:spPr>
            <a:xfrm rot="10800000">
              <a:off x="987601" y="16333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687" name="Google Shape;687;p86"/>
            <p:cNvGrpSpPr/>
            <p:nvPr/>
          </p:nvGrpSpPr>
          <p:grpSpPr>
            <a:xfrm rot="1647868">
              <a:off x="205797" y="383027"/>
              <a:ext cx="1997668" cy="1380055"/>
              <a:chOff x="101" y="100"/>
              <a:chExt cx="1997661" cy="1380050"/>
            </a:xfrm>
          </p:grpSpPr>
          <p:sp>
            <p:nvSpPr>
              <p:cNvPr id="688" name="Google Shape;688;p86"/>
              <p:cNvSpPr/>
              <p:nvPr/>
            </p:nvSpPr>
            <p:spPr>
              <a:xfrm rot="10800000">
                <a:off x="419710" y="660791"/>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89" name="Google Shape;689;p86"/>
              <p:cNvSpPr/>
              <p:nvPr/>
            </p:nvSpPr>
            <p:spPr>
              <a:xfrm rot="10800000">
                <a:off x="101" y="113895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90" name="Google Shape;690;p86"/>
              <p:cNvSpPr/>
              <p:nvPr/>
            </p:nvSpPr>
            <p:spPr>
              <a:xfrm rot="10800000">
                <a:off x="1419925" y="1048589"/>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91" name="Google Shape;691;p86"/>
              <p:cNvSpPr/>
              <p:nvPr/>
            </p:nvSpPr>
            <p:spPr>
              <a:xfrm rot="10800000">
                <a:off x="1756562" y="57262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692" name="Google Shape;692;p86"/>
              <p:cNvSpPr/>
              <p:nvPr/>
            </p:nvSpPr>
            <p:spPr>
              <a:xfrm rot="10800000">
                <a:off x="1754916" y="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693" name="Google Shape;693;p86"/>
          <p:cNvSpPr/>
          <p:nvPr/>
        </p:nvSpPr>
        <p:spPr>
          <a:xfrm>
            <a:off x="3532013" y="1934492"/>
            <a:ext cx="24372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What if the mutation is:</a:t>
            </a:r>
            <a:endParaRPr sz="900"/>
          </a:p>
        </p:txBody>
      </p:sp>
      <p:grpSp>
        <p:nvGrpSpPr>
          <p:cNvPr id="694" name="Google Shape;694;p86"/>
          <p:cNvGrpSpPr/>
          <p:nvPr/>
        </p:nvGrpSpPr>
        <p:grpSpPr>
          <a:xfrm>
            <a:off x="121756" y="2125431"/>
            <a:ext cx="6700981" cy="2898592"/>
            <a:chOff x="-2" y="2021534"/>
            <a:chExt cx="9530623" cy="5497045"/>
          </a:xfrm>
        </p:grpSpPr>
        <p:cxnSp>
          <p:nvCxnSpPr>
            <p:cNvPr id="695" name="Google Shape;695;p86"/>
            <p:cNvCxnSpPr/>
            <p:nvPr/>
          </p:nvCxnSpPr>
          <p:spPr>
            <a:xfrm>
              <a:off x="4844320" y="2448619"/>
              <a:ext cx="0" cy="386100"/>
            </a:xfrm>
            <a:prstGeom prst="straightConnector1">
              <a:avLst/>
            </a:prstGeom>
            <a:noFill/>
            <a:ln cap="flat" cmpd="sng" w="38100">
              <a:solidFill>
                <a:srgbClr val="000000"/>
              </a:solidFill>
              <a:prstDash val="solid"/>
              <a:miter lim="8000"/>
              <a:headEnd len="sm" w="sm" type="none"/>
              <a:tailEnd len="sm" w="sm" type="none"/>
            </a:ln>
          </p:spPr>
        </p:cxnSp>
        <p:grpSp>
          <p:nvGrpSpPr>
            <p:cNvPr id="696" name="Google Shape;696;p86"/>
            <p:cNvGrpSpPr/>
            <p:nvPr/>
          </p:nvGrpSpPr>
          <p:grpSpPr>
            <a:xfrm>
              <a:off x="-2" y="2021534"/>
              <a:ext cx="9511532" cy="5497045"/>
              <a:chOff x="-1" y="2021535"/>
              <a:chExt cx="9511532" cy="5497045"/>
            </a:xfrm>
          </p:grpSpPr>
          <p:cxnSp>
            <p:nvCxnSpPr>
              <p:cNvPr id="697" name="Google Shape;697;p86"/>
              <p:cNvCxnSpPr/>
              <p:nvPr/>
            </p:nvCxnSpPr>
            <p:spPr>
              <a:xfrm>
                <a:off x="6532643" y="2021535"/>
                <a:ext cx="0" cy="420600"/>
              </a:xfrm>
              <a:prstGeom prst="straightConnector1">
                <a:avLst/>
              </a:prstGeom>
              <a:noFill/>
              <a:ln cap="flat" cmpd="sng" w="38100">
                <a:solidFill>
                  <a:srgbClr val="000000"/>
                </a:solidFill>
                <a:prstDash val="solid"/>
                <a:miter lim="8000"/>
                <a:headEnd len="sm" w="sm" type="none"/>
                <a:tailEnd len="sm" w="sm" type="none"/>
              </a:ln>
            </p:spPr>
          </p:cxnSp>
          <p:cxnSp>
            <p:nvCxnSpPr>
              <p:cNvPr id="698" name="Google Shape;698;p86"/>
              <p:cNvCxnSpPr/>
              <p:nvPr/>
            </p:nvCxnSpPr>
            <p:spPr>
              <a:xfrm rot="10800000">
                <a:off x="2089231" y="2461282"/>
                <a:ext cx="7422300" cy="0"/>
              </a:xfrm>
              <a:prstGeom prst="straightConnector1">
                <a:avLst/>
              </a:prstGeom>
              <a:noFill/>
              <a:ln cap="flat" cmpd="sng" w="38100">
                <a:solidFill>
                  <a:srgbClr val="000000"/>
                </a:solidFill>
                <a:prstDash val="solid"/>
                <a:miter lim="8000"/>
                <a:headEnd len="sm" w="sm" type="none"/>
                <a:tailEnd len="sm" w="sm" type="none"/>
              </a:ln>
            </p:spPr>
          </p:cxnSp>
          <p:sp>
            <p:nvSpPr>
              <p:cNvPr id="699" name="Google Shape;699;p86"/>
              <p:cNvSpPr/>
              <p:nvPr/>
            </p:nvSpPr>
            <p:spPr>
              <a:xfrm>
                <a:off x="1326288" y="2757840"/>
                <a:ext cx="15246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beneficial</a:t>
                </a:r>
                <a:endParaRPr sz="900"/>
              </a:p>
            </p:txBody>
          </p:sp>
          <p:cxnSp>
            <p:nvCxnSpPr>
              <p:cNvPr id="700" name="Google Shape;700;p86"/>
              <p:cNvCxnSpPr/>
              <p:nvPr/>
            </p:nvCxnSpPr>
            <p:spPr>
              <a:xfrm>
                <a:off x="2086688" y="2445594"/>
                <a:ext cx="0" cy="386100"/>
              </a:xfrm>
              <a:prstGeom prst="straightConnector1">
                <a:avLst/>
              </a:prstGeom>
              <a:noFill/>
              <a:ln cap="flat" cmpd="sng" w="38100">
                <a:solidFill>
                  <a:srgbClr val="000000"/>
                </a:solidFill>
                <a:prstDash val="solid"/>
                <a:miter lim="8000"/>
                <a:headEnd len="sm" w="sm" type="none"/>
                <a:tailEnd len="sm" w="sm" type="none"/>
              </a:ln>
            </p:spPr>
          </p:cxnSp>
          <p:grpSp>
            <p:nvGrpSpPr>
              <p:cNvPr id="701" name="Google Shape;701;p86"/>
              <p:cNvGrpSpPr/>
              <p:nvPr/>
            </p:nvGrpSpPr>
            <p:grpSpPr>
              <a:xfrm>
                <a:off x="1483780" y="3383369"/>
                <a:ext cx="1212021" cy="1101230"/>
                <a:chOff x="-131" y="-154"/>
                <a:chExt cx="1212021" cy="1101230"/>
              </a:xfrm>
            </p:grpSpPr>
            <p:sp>
              <p:nvSpPr>
                <p:cNvPr id="702" name="Google Shape;702;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3" name="Google Shape;703;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4" name="Google Shape;704;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5" name="Google Shape;705;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6" name="Google Shape;706;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7" name="Google Shape;707;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8" name="Google Shape;708;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09" name="Google Shape;709;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0" name="Google Shape;710;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1" name="Google Shape;711;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2" name="Google Shape;712;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3" name="Google Shape;713;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4" name="Google Shape;714;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5" name="Google Shape;715;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6" name="Google Shape;716;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7" name="Google Shape;717;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8" name="Google Shape;718;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19" name="Google Shape;719;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0" name="Google Shape;720;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721" name="Google Shape;721;p86"/>
                <p:cNvGrpSpPr/>
                <p:nvPr/>
              </p:nvGrpSpPr>
              <p:grpSpPr>
                <a:xfrm rot="1734461">
                  <a:off x="109617" y="195512"/>
                  <a:ext cx="992525" cy="709897"/>
                  <a:chOff x="-133" y="-102"/>
                  <a:chExt cx="992525" cy="709897"/>
                </a:xfrm>
              </p:grpSpPr>
              <p:sp>
                <p:nvSpPr>
                  <p:cNvPr id="722" name="Google Shape;722;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3" name="Google Shape;723;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4" name="Google Shape;724;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5" name="Google Shape;725;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6" name="Google Shape;726;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727" name="Google Shape;727;p86"/>
              <p:cNvGrpSpPr/>
              <p:nvPr/>
            </p:nvGrpSpPr>
            <p:grpSpPr>
              <a:xfrm>
                <a:off x="1474939" y="4513964"/>
                <a:ext cx="1212021" cy="1101230"/>
                <a:chOff x="-131" y="-154"/>
                <a:chExt cx="1212021" cy="1101230"/>
              </a:xfrm>
            </p:grpSpPr>
            <p:sp>
              <p:nvSpPr>
                <p:cNvPr id="728" name="Google Shape;728;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29" name="Google Shape;729;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0" name="Google Shape;730;p86"/>
                <p:cNvSpPr/>
                <p:nvPr/>
              </p:nvSpPr>
              <p:spPr>
                <a:xfrm rot="10800000">
                  <a:off x="406298"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1" name="Google Shape;731;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2" name="Google Shape;732;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3" name="Google Shape;733;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4" name="Google Shape;734;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5" name="Google Shape;735;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6" name="Google Shape;736;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7" name="Google Shape;737;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8" name="Google Shape;738;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39" name="Google Shape;739;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0" name="Google Shape;740;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1" name="Google Shape;741;p86"/>
                <p:cNvSpPr/>
                <p:nvPr/>
              </p:nvSpPr>
              <p:spPr>
                <a:xfrm rot="10800000">
                  <a:off x="848363" y="5448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2" name="Google Shape;742;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3" name="Google Shape;743;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4" name="Google Shape;744;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5" name="Google Shape;745;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6" name="Google Shape;746;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747" name="Google Shape;747;p86"/>
                <p:cNvGrpSpPr/>
                <p:nvPr/>
              </p:nvGrpSpPr>
              <p:grpSpPr>
                <a:xfrm rot="1734461">
                  <a:off x="109617" y="195512"/>
                  <a:ext cx="992525" cy="709897"/>
                  <a:chOff x="-133" y="-102"/>
                  <a:chExt cx="992525" cy="709897"/>
                </a:xfrm>
              </p:grpSpPr>
              <p:sp>
                <p:nvSpPr>
                  <p:cNvPr id="748" name="Google Shape;748;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49" name="Google Shape;749;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0" name="Google Shape;750;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1" name="Google Shape;751;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2" name="Google Shape;752;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753" name="Google Shape;753;p86"/>
              <p:cNvGrpSpPr/>
              <p:nvPr/>
            </p:nvGrpSpPr>
            <p:grpSpPr>
              <a:xfrm>
                <a:off x="1474939" y="5656964"/>
                <a:ext cx="1212021" cy="1101230"/>
                <a:chOff x="-131" y="-154"/>
                <a:chExt cx="1212021" cy="1101230"/>
              </a:xfrm>
            </p:grpSpPr>
            <p:sp>
              <p:nvSpPr>
                <p:cNvPr id="754" name="Google Shape;754;p86"/>
                <p:cNvSpPr/>
                <p:nvPr/>
              </p:nvSpPr>
              <p:spPr>
                <a:xfrm rot="10800000">
                  <a:off x="231963" y="187675"/>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5" name="Google Shape;755;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6" name="Google Shape;756;p86"/>
                <p:cNvSpPr/>
                <p:nvPr/>
              </p:nvSpPr>
              <p:spPr>
                <a:xfrm rot="10800000">
                  <a:off x="406298"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7" name="Google Shape;757;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8" name="Google Shape;758;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59" name="Google Shape;759;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0" name="Google Shape;760;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1" name="Google Shape;761;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2" name="Google Shape;762;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3" name="Google Shape;763;p86"/>
                <p:cNvSpPr/>
                <p:nvPr/>
              </p:nvSpPr>
              <p:spPr>
                <a:xfrm rot="10800000">
                  <a:off x="674028" y="538213"/>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4" name="Google Shape;764;p86"/>
                <p:cNvSpPr/>
                <p:nvPr/>
              </p:nvSpPr>
              <p:spPr>
                <a:xfrm rot="10800000">
                  <a:off x="748743"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5" name="Google Shape;765;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6" name="Google Shape;766;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7" name="Google Shape;767;p86"/>
                <p:cNvSpPr/>
                <p:nvPr/>
              </p:nvSpPr>
              <p:spPr>
                <a:xfrm rot="10800000">
                  <a:off x="848363" y="5448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8" name="Google Shape;768;p86"/>
                <p:cNvSpPr/>
                <p:nvPr/>
              </p:nvSpPr>
              <p:spPr>
                <a:xfrm rot="10800000">
                  <a:off x="929305" y="313340"/>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69" name="Google Shape;769;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0" name="Google Shape;770;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1" name="Google Shape;771;p86"/>
                <p:cNvSpPr/>
                <p:nvPr/>
              </p:nvSpPr>
              <p:spPr>
                <a:xfrm rot="10800000">
                  <a:off x="356488" y="756473"/>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2" name="Google Shape;772;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773" name="Google Shape;773;p86"/>
                <p:cNvGrpSpPr/>
                <p:nvPr/>
              </p:nvGrpSpPr>
              <p:grpSpPr>
                <a:xfrm rot="1734461">
                  <a:off x="109617" y="195512"/>
                  <a:ext cx="992525" cy="709897"/>
                  <a:chOff x="-133" y="-102"/>
                  <a:chExt cx="992525" cy="709897"/>
                </a:xfrm>
              </p:grpSpPr>
              <p:sp>
                <p:nvSpPr>
                  <p:cNvPr id="774" name="Google Shape;774;p86"/>
                  <p:cNvSpPr/>
                  <p:nvPr/>
                </p:nvSpPr>
                <p:spPr>
                  <a:xfrm rot="10800000">
                    <a:off x="208308" y="339684"/>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5" name="Google Shape;775;p86"/>
                  <p:cNvSpPr/>
                  <p:nvPr/>
                </p:nvSpPr>
                <p:spPr>
                  <a:xfrm rot="10800000">
                    <a:off x="-133" y="585595"/>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6" name="Google Shape;776;p86"/>
                  <p:cNvSpPr/>
                  <p:nvPr/>
                </p:nvSpPr>
                <p:spPr>
                  <a:xfrm rot="10800000">
                    <a:off x="705167" y="539124"/>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7" name="Google Shape;777;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78" name="Google Shape;778;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779" name="Google Shape;779;p86"/>
              <p:cNvSpPr/>
              <p:nvPr/>
            </p:nvSpPr>
            <p:spPr>
              <a:xfrm>
                <a:off x="-1" y="3443640"/>
                <a:ext cx="8304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Time</a:t>
                </a:r>
                <a:endParaRPr sz="900"/>
              </a:p>
            </p:txBody>
          </p:sp>
          <p:cxnSp>
            <p:nvCxnSpPr>
              <p:cNvPr id="780" name="Google Shape;780;p86"/>
              <p:cNvCxnSpPr/>
              <p:nvPr/>
            </p:nvCxnSpPr>
            <p:spPr>
              <a:xfrm rot="10800000">
                <a:off x="411033" y="3947167"/>
                <a:ext cx="0" cy="2386800"/>
              </a:xfrm>
              <a:prstGeom prst="straightConnector1">
                <a:avLst/>
              </a:prstGeom>
              <a:noFill/>
              <a:ln cap="flat" cmpd="sng" w="38100">
                <a:solidFill>
                  <a:srgbClr val="000000"/>
                </a:solidFill>
                <a:prstDash val="solid"/>
                <a:miter lim="8000"/>
                <a:headEnd len="sm" w="sm" type="stealth"/>
                <a:tailEnd len="sm" w="sm" type="none"/>
              </a:ln>
            </p:spPr>
          </p:cxnSp>
          <p:sp>
            <p:nvSpPr>
              <p:cNvPr id="781" name="Google Shape;781;p86"/>
              <p:cNvSpPr/>
              <p:nvPr/>
            </p:nvSpPr>
            <p:spPr>
              <a:xfrm>
                <a:off x="1374038" y="6687880"/>
                <a:ext cx="1434900" cy="830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Positive</a:t>
                </a:r>
                <a:r>
                  <a:rPr b="0" i="0" lang="en" sz="1500" u="none" cap="none" strike="noStrike">
                    <a:solidFill>
                      <a:srgbClr val="000000"/>
                    </a:solidFill>
                    <a:latin typeface="Helvetica Neue"/>
                    <a:ea typeface="Helvetica Neue"/>
                    <a:cs typeface="Helvetica Neue"/>
                    <a:sym typeface="Helvetica Neue"/>
                  </a:rPr>
                  <a:t> </a:t>
                </a:r>
                <a:endParaRPr sz="900"/>
              </a:p>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selection</a:t>
                </a:r>
                <a:endParaRPr sz="900"/>
              </a:p>
            </p:txBody>
          </p:sp>
        </p:grpSp>
        <p:cxnSp>
          <p:nvCxnSpPr>
            <p:cNvPr id="782" name="Google Shape;782;p86"/>
            <p:cNvCxnSpPr/>
            <p:nvPr/>
          </p:nvCxnSpPr>
          <p:spPr>
            <a:xfrm>
              <a:off x="9530621" y="2448619"/>
              <a:ext cx="0" cy="223200"/>
            </a:xfrm>
            <a:prstGeom prst="straightConnector1">
              <a:avLst/>
            </a:prstGeom>
            <a:noFill/>
            <a:ln cap="flat" cmpd="sng" w="38100">
              <a:solidFill>
                <a:srgbClr val="000000"/>
              </a:solidFill>
              <a:prstDash val="solid"/>
              <a:miter lim="8000"/>
              <a:headEnd len="sm" w="sm" type="none"/>
              <a:tailEnd len="sm" w="sm" type="none"/>
            </a:ln>
          </p:spPr>
        </p:cxnSp>
      </p:grpSp>
      <p:grpSp>
        <p:nvGrpSpPr>
          <p:cNvPr id="783" name="Google Shape;783;p86"/>
          <p:cNvGrpSpPr/>
          <p:nvPr/>
        </p:nvGrpSpPr>
        <p:grpSpPr>
          <a:xfrm>
            <a:off x="5070028" y="2423392"/>
            <a:ext cx="3668719" cy="2667347"/>
            <a:chOff x="-131" y="0"/>
            <a:chExt cx="5217919" cy="5058500"/>
          </a:xfrm>
        </p:grpSpPr>
        <p:sp>
          <p:nvSpPr>
            <p:cNvPr id="784" name="Google Shape;784;p86"/>
            <p:cNvSpPr/>
            <p:nvPr/>
          </p:nvSpPr>
          <p:spPr>
            <a:xfrm>
              <a:off x="1932842" y="0"/>
              <a:ext cx="11301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neutral</a:t>
              </a:r>
              <a:endParaRPr sz="900"/>
            </a:p>
          </p:txBody>
        </p:sp>
        <p:grpSp>
          <p:nvGrpSpPr>
            <p:cNvPr id="785" name="Google Shape;785;p86"/>
            <p:cNvGrpSpPr/>
            <p:nvPr/>
          </p:nvGrpSpPr>
          <p:grpSpPr>
            <a:xfrm>
              <a:off x="-131" y="860774"/>
              <a:ext cx="1212021" cy="1101230"/>
              <a:chOff x="-131" y="-154"/>
              <a:chExt cx="1212021" cy="1101230"/>
            </a:xfrm>
          </p:grpSpPr>
          <p:sp>
            <p:nvSpPr>
              <p:cNvPr id="786" name="Google Shape;786;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87" name="Google Shape;787;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88" name="Google Shape;788;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89" name="Google Shape;789;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0" name="Google Shape;790;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1" name="Google Shape;791;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2" name="Google Shape;792;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3" name="Google Shape;793;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4" name="Google Shape;794;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5" name="Google Shape;795;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6" name="Google Shape;796;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7" name="Google Shape;797;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8" name="Google Shape;798;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799" name="Google Shape;799;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0" name="Google Shape;800;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1" name="Google Shape;801;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2" name="Google Shape;802;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3" name="Google Shape;803;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4" name="Google Shape;804;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805" name="Google Shape;805;p86"/>
              <p:cNvGrpSpPr/>
              <p:nvPr/>
            </p:nvGrpSpPr>
            <p:grpSpPr>
              <a:xfrm rot="1734461">
                <a:off x="109617" y="195512"/>
                <a:ext cx="992525" cy="709897"/>
                <a:chOff x="-133" y="-102"/>
                <a:chExt cx="992525" cy="709897"/>
              </a:xfrm>
            </p:grpSpPr>
            <p:sp>
              <p:nvSpPr>
                <p:cNvPr id="806" name="Google Shape;806;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7" name="Google Shape;807;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8" name="Google Shape;808;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09" name="Google Shape;809;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0" name="Google Shape;810;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811" name="Google Shape;811;p86"/>
            <p:cNvGrpSpPr/>
            <p:nvPr/>
          </p:nvGrpSpPr>
          <p:grpSpPr>
            <a:xfrm>
              <a:off x="-131" y="1902174"/>
              <a:ext cx="1212021" cy="1101230"/>
              <a:chOff x="-131" y="-154"/>
              <a:chExt cx="1212021" cy="1101230"/>
            </a:xfrm>
          </p:grpSpPr>
          <p:sp>
            <p:nvSpPr>
              <p:cNvPr id="812" name="Google Shape;812;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3" name="Google Shape;813;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4" name="Google Shape;814;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5" name="Google Shape;815;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6" name="Google Shape;816;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7" name="Google Shape;817;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8" name="Google Shape;818;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19" name="Google Shape;819;p86"/>
              <p:cNvSpPr/>
              <p:nvPr/>
            </p:nvSpPr>
            <p:spPr>
              <a:xfrm rot="10800000">
                <a:off x="406298" y="58451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0" name="Google Shape;820;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1" name="Google Shape;821;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2" name="Google Shape;822;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3" name="Google Shape;823;p86"/>
              <p:cNvSpPr/>
              <p:nvPr/>
            </p:nvSpPr>
            <p:spPr>
              <a:xfrm rot="10800000">
                <a:off x="748743" y="35963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4" name="Google Shape;824;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5" name="Google Shape;825;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6" name="Google Shape;826;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7" name="Google Shape;827;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8" name="Google Shape;828;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29" name="Google Shape;829;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0" name="Google Shape;830;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831" name="Google Shape;831;p86"/>
              <p:cNvGrpSpPr/>
              <p:nvPr/>
            </p:nvGrpSpPr>
            <p:grpSpPr>
              <a:xfrm rot="1734461">
                <a:off x="109617" y="195512"/>
                <a:ext cx="992525" cy="709897"/>
                <a:chOff x="-133" y="-102"/>
                <a:chExt cx="992525" cy="709897"/>
              </a:xfrm>
            </p:grpSpPr>
            <p:sp>
              <p:nvSpPr>
                <p:cNvPr id="832" name="Google Shape;832;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3" name="Google Shape;833;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4" name="Google Shape;834;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5" name="Google Shape;835;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6" name="Google Shape;836;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837" name="Google Shape;837;p86"/>
            <p:cNvGrpSpPr/>
            <p:nvPr/>
          </p:nvGrpSpPr>
          <p:grpSpPr>
            <a:xfrm>
              <a:off x="-131" y="3019774"/>
              <a:ext cx="1212021" cy="1101230"/>
              <a:chOff x="-131" y="-154"/>
              <a:chExt cx="1212021" cy="1101230"/>
            </a:xfrm>
          </p:grpSpPr>
          <p:sp>
            <p:nvSpPr>
              <p:cNvPr id="838" name="Google Shape;838;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39" name="Google Shape;839;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0" name="Google Shape;840;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1" name="Google Shape;841;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2" name="Google Shape;842;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3" name="Google Shape;843;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4" name="Google Shape;844;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5" name="Google Shape;845;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6" name="Google Shape;846;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7" name="Google Shape;847;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8" name="Google Shape;848;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49" name="Google Shape;849;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0" name="Google Shape;850;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1" name="Google Shape;851;p86"/>
              <p:cNvSpPr/>
              <p:nvPr/>
            </p:nvSpPr>
            <p:spPr>
              <a:xfrm rot="10800000">
                <a:off x="848363" y="5448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2" name="Google Shape;852;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3" name="Google Shape;853;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4" name="Google Shape;854;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5" name="Google Shape;855;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6" name="Google Shape;856;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857" name="Google Shape;857;p86"/>
              <p:cNvGrpSpPr/>
              <p:nvPr/>
            </p:nvGrpSpPr>
            <p:grpSpPr>
              <a:xfrm rot="1734461">
                <a:off x="109617" y="195512"/>
                <a:ext cx="992525" cy="709897"/>
                <a:chOff x="-133" y="-102"/>
                <a:chExt cx="992525" cy="709897"/>
              </a:xfrm>
            </p:grpSpPr>
            <p:sp>
              <p:nvSpPr>
                <p:cNvPr id="858" name="Google Shape;858;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59" name="Google Shape;859;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0" name="Google Shape;860;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1" name="Google Shape;861;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2" name="Google Shape;862;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863" name="Google Shape;863;p86"/>
            <p:cNvSpPr/>
            <p:nvPr/>
          </p:nvSpPr>
          <p:spPr>
            <a:xfrm>
              <a:off x="127730" y="4050690"/>
              <a:ext cx="969300" cy="462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freq. </a:t>
              </a:r>
              <a:r>
                <a:rPr b="1" i="0" lang="en" sz="1500" u="none" cap="none" strike="noStrike">
                  <a:solidFill>
                    <a:srgbClr val="000000"/>
                  </a:solidFill>
                  <a:latin typeface="Helvetica Neue"/>
                  <a:ea typeface="Helvetica Neue"/>
                  <a:cs typeface="Helvetica Neue"/>
                  <a:sym typeface="Helvetica Neue"/>
                </a:rPr>
                <a:t>=</a:t>
              </a:r>
              <a:endParaRPr sz="900"/>
            </a:p>
          </p:txBody>
        </p:sp>
        <p:grpSp>
          <p:nvGrpSpPr>
            <p:cNvPr id="864" name="Google Shape;864;p86"/>
            <p:cNvGrpSpPr/>
            <p:nvPr/>
          </p:nvGrpSpPr>
          <p:grpSpPr>
            <a:xfrm>
              <a:off x="1942969" y="835374"/>
              <a:ext cx="1212021" cy="1101230"/>
              <a:chOff x="-131" y="-154"/>
              <a:chExt cx="1212021" cy="1101230"/>
            </a:xfrm>
          </p:grpSpPr>
          <p:sp>
            <p:nvSpPr>
              <p:cNvPr id="865" name="Google Shape;865;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6" name="Google Shape;866;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7" name="Google Shape;867;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8" name="Google Shape;868;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69" name="Google Shape;869;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0" name="Google Shape;870;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1" name="Google Shape;871;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2" name="Google Shape;872;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3" name="Google Shape;873;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4" name="Google Shape;874;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5" name="Google Shape;875;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6" name="Google Shape;876;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7" name="Google Shape;877;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8" name="Google Shape;878;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79" name="Google Shape;879;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0" name="Google Shape;880;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1" name="Google Shape;881;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2" name="Google Shape;882;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3" name="Google Shape;883;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884" name="Google Shape;884;p86"/>
              <p:cNvGrpSpPr/>
              <p:nvPr/>
            </p:nvGrpSpPr>
            <p:grpSpPr>
              <a:xfrm rot="1734461">
                <a:off x="109617" y="195512"/>
                <a:ext cx="992525" cy="709897"/>
                <a:chOff x="-133" y="-102"/>
                <a:chExt cx="992525" cy="709897"/>
              </a:xfrm>
            </p:grpSpPr>
            <p:sp>
              <p:nvSpPr>
                <p:cNvPr id="885" name="Google Shape;885;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6" name="Google Shape;886;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7" name="Google Shape;887;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8" name="Google Shape;888;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89" name="Google Shape;889;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890" name="Google Shape;890;p86"/>
            <p:cNvGrpSpPr/>
            <p:nvPr/>
          </p:nvGrpSpPr>
          <p:grpSpPr>
            <a:xfrm>
              <a:off x="1942969" y="2994374"/>
              <a:ext cx="1212021" cy="1101230"/>
              <a:chOff x="-131" y="-154"/>
              <a:chExt cx="1212021" cy="1101230"/>
            </a:xfrm>
          </p:grpSpPr>
          <p:sp>
            <p:nvSpPr>
              <p:cNvPr id="891" name="Google Shape;891;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2" name="Google Shape;892;p86"/>
              <p:cNvSpPr/>
              <p:nvPr/>
            </p:nvSpPr>
            <p:spPr>
              <a:xfrm rot="10800000">
                <a:off x="518372" y="43239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3" name="Google Shape;893;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4" name="Google Shape;894;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5" name="Google Shape;895;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6" name="Google Shape;896;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7" name="Google Shape;897;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8" name="Google Shape;898;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899" name="Google Shape;899;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0" name="Google Shape;900;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1" name="Google Shape;901;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2" name="Google Shape;902;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3" name="Google Shape;903;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4" name="Google Shape;904;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5" name="Google Shape;905;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6" name="Google Shape;906;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7" name="Google Shape;907;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8" name="Google Shape;908;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09" name="Google Shape;909;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910" name="Google Shape;910;p86"/>
              <p:cNvGrpSpPr/>
              <p:nvPr/>
            </p:nvGrpSpPr>
            <p:grpSpPr>
              <a:xfrm rot="1734461">
                <a:off x="109617" y="195512"/>
                <a:ext cx="992525" cy="709897"/>
                <a:chOff x="-133" y="-102"/>
                <a:chExt cx="992525" cy="709897"/>
              </a:xfrm>
            </p:grpSpPr>
            <p:sp>
              <p:nvSpPr>
                <p:cNvPr id="911" name="Google Shape;911;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12" name="Google Shape;912;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13" name="Google Shape;913;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14" name="Google Shape;914;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15" name="Google Shape;915;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916" name="Google Shape;916;p86"/>
            <p:cNvSpPr/>
            <p:nvPr/>
          </p:nvSpPr>
          <p:spPr>
            <a:xfrm>
              <a:off x="2014586" y="4032250"/>
              <a:ext cx="10911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freq. ⬇</a:t>
              </a:r>
              <a:endParaRPr sz="900"/>
            </a:p>
          </p:txBody>
        </p:sp>
        <p:grpSp>
          <p:nvGrpSpPr>
            <p:cNvPr id="917" name="Google Shape;917;p86"/>
            <p:cNvGrpSpPr/>
            <p:nvPr/>
          </p:nvGrpSpPr>
          <p:grpSpPr>
            <a:xfrm>
              <a:off x="1942969" y="1914874"/>
              <a:ext cx="1212021" cy="1101230"/>
              <a:chOff x="-131" y="-154"/>
              <a:chExt cx="1212021" cy="1101230"/>
            </a:xfrm>
          </p:grpSpPr>
          <p:sp>
            <p:nvSpPr>
              <p:cNvPr id="918" name="Google Shape;918;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19" name="Google Shape;919;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0" name="Google Shape;920;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1" name="Google Shape;921;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2" name="Google Shape;922;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3" name="Google Shape;923;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4" name="Google Shape;924;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5" name="Google Shape;925;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6" name="Google Shape;926;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7" name="Google Shape;927;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8" name="Google Shape;928;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29" name="Google Shape;929;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0" name="Google Shape;930;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1" name="Google Shape;931;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2" name="Google Shape;932;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3" name="Google Shape;933;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4" name="Google Shape;934;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5" name="Google Shape;935;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6" name="Google Shape;936;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937" name="Google Shape;937;p86"/>
              <p:cNvGrpSpPr/>
              <p:nvPr/>
            </p:nvGrpSpPr>
            <p:grpSpPr>
              <a:xfrm rot="1734461">
                <a:off x="109617" y="195512"/>
                <a:ext cx="992525" cy="709897"/>
                <a:chOff x="-133" y="-102"/>
                <a:chExt cx="992525" cy="709897"/>
              </a:xfrm>
            </p:grpSpPr>
            <p:sp>
              <p:nvSpPr>
                <p:cNvPr id="938" name="Google Shape;938;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39" name="Google Shape;939;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0" name="Google Shape;940;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1" name="Google Shape;941;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2" name="Google Shape;942;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943" name="Google Shape;943;p86"/>
            <p:cNvGrpSpPr/>
            <p:nvPr/>
          </p:nvGrpSpPr>
          <p:grpSpPr>
            <a:xfrm>
              <a:off x="3784469" y="771874"/>
              <a:ext cx="1212021" cy="1101230"/>
              <a:chOff x="-131" y="-154"/>
              <a:chExt cx="1212021" cy="1101230"/>
            </a:xfrm>
          </p:grpSpPr>
          <p:sp>
            <p:nvSpPr>
              <p:cNvPr id="944" name="Google Shape;944;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5" name="Google Shape;945;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6" name="Google Shape;946;p86"/>
              <p:cNvSpPr/>
              <p:nvPr/>
            </p:nvSpPr>
            <p:spPr>
              <a:xfrm rot="10800000">
                <a:off x="406298"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7" name="Google Shape;947;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8" name="Google Shape;948;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49" name="Google Shape;949;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0" name="Google Shape;950;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1" name="Google Shape;951;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2" name="Google Shape;952;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3" name="Google Shape;953;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4" name="Google Shape;954;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5" name="Google Shape;955;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6" name="Google Shape;956;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7" name="Google Shape;957;p86"/>
              <p:cNvSpPr/>
              <p:nvPr/>
            </p:nvSpPr>
            <p:spPr>
              <a:xfrm rot="10800000">
                <a:off x="848363" y="5448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8" name="Google Shape;958;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59" name="Google Shape;959;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0" name="Google Shape;960;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1" name="Google Shape;961;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2" name="Google Shape;962;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963" name="Google Shape;963;p86"/>
              <p:cNvGrpSpPr/>
              <p:nvPr/>
            </p:nvGrpSpPr>
            <p:grpSpPr>
              <a:xfrm rot="1734461">
                <a:off x="109617" y="195512"/>
                <a:ext cx="992525" cy="709897"/>
                <a:chOff x="-133" y="-102"/>
                <a:chExt cx="992525" cy="709897"/>
              </a:xfrm>
            </p:grpSpPr>
            <p:sp>
              <p:nvSpPr>
                <p:cNvPr id="964" name="Google Shape;964;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5" name="Google Shape;965;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6" name="Google Shape;966;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7" name="Google Shape;967;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68" name="Google Shape;968;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969" name="Google Shape;969;p86"/>
            <p:cNvGrpSpPr/>
            <p:nvPr/>
          </p:nvGrpSpPr>
          <p:grpSpPr>
            <a:xfrm>
              <a:off x="3771769" y="1851374"/>
              <a:ext cx="1212021" cy="1101230"/>
              <a:chOff x="-131" y="-154"/>
              <a:chExt cx="1212021" cy="1101230"/>
            </a:xfrm>
          </p:grpSpPr>
          <p:sp>
            <p:nvSpPr>
              <p:cNvPr id="970" name="Google Shape;970;p86"/>
              <p:cNvSpPr/>
              <p:nvPr/>
            </p:nvSpPr>
            <p:spPr>
              <a:xfrm rot="10800000">
                <a:off x="231963" y="187675"/>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1" name="Google Shape;971;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2" name="Google Shape;972;p86"/>
              <p:cNvSpPr/>
              <p:nvPr/>
            </p:nvSpPr>
            <p:spPr>
              <a:xfrm rot="10800000">
                <a:off x="406298"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3" name="Google Shape;973;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4" name="Google Shape;974;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5" name="Google Shape;975;p86"/>
              <p:cNvSpPr/>
              <p:nvPr/>
            </p:nvSpPr>
            <p:spPr>
              <a:xfrm rot="10800000">
                <a:off x="574408" y="2232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6" name="Google Shape;976;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7" name="Google Shape;977;p86"/>
              <p:cNvSpPr/>
              <p:nvPr/>
            </p:nvSpPr>
            <p:spPr>
              <a:xfrm rot="10800000">
                <a:off x="406298" y="58451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8" name="Google Shape;978;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79" name="Google Shape;979;p86"/>
              <p:cNvSpPr/>
              <p:nvPr/>
            </p:nvSpPr>
            <p:spPr>
              <a:xfrm rot="10800000">
                <a:off x="674028" y="53821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0" name="Google Shape;980;p86"/>
              <p:cNvSpPr/>
              <p:nvPr/>
            </p:nvSpPr>
            <p:spPr>
              <a:xfrm rot="10800000">
                <a:off x="748743" y="134764"/>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1" name="Google Shape;981;p86"/>
              <p:cNvSpPr/>
              <p:nvPr/>
            </p:nvSpPr>
            <p:spPr>
              <a:xfrm rot="10800000">
                <a:off x="748743" y="35963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2" name="Google Shape;982;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3" name="Google Shape;983;p86"/>
              <p:cNvSpPr/>
              <p:nvPr/>
            </p:nvSpPr>
            <p:spPr>
              <a:xfrm rot="10800000">
                <a:off x="848363" y="5448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4" name="Google Shape;984;p86"/>
              <p:cNvSpPr/>
              <p:nvPr/>
            </p:nvSpPr>
            <p:spPr>
              <a:xfrm rot="10800000">
                <a:off x="929305" y="31334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5" name="Google Shape;985;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6" name="Google Shape;986;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7" name="Google Shape;987;p86"/>
              <p:cNvSpPr/>
              <p:nvPr/>
            </p:nvSpPr>
            <p:spPr>
              <a:xfrm rot="10800000">
                <a:off x="356488" y="75647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88" name="Google Shape;988;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989" name="Google Shape;989;p86"/>
              <p:cNvGrpSpPr/>
              <p:nvPr/>
            </p:nvGrpSpPr>
            <p:grpSpPr>
              <a:xfrm rot="1734461">
                <a:off x="109617" y="195512"/>
                <a:ext cx="992525" cy="709897"/>
                <a:chOff x="-133" y="-102"/>
                <a:chExt cx="992525" cy="709897"/>
              </a:xfrm>
            </p:grpSpPr>
            <p:sp>
              <p:nvSpPr>
                <p:cNvPr id="990" name="Google Shape;990;p86"/>
                <p:cNvSpPr/>
                <p:nvPr/>
              </p:nvSpPr>
              <p:spPr>
                <a:xfrm rot="10800000">
                  <a:off x="208308" y="33968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1" name="Google Shape;991;p86"/>
                <p:cNvSpPr/>
                <p:nvPr/>
              </p:nvSpPr>
              <p:spPr>
                <a:xfrm rot="10800000">
                  <a:off x="-133" y="585595"/>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2" name="Google Shape;992;p86"/>
                <p:cNvSpPr/>
                <p:nvPr/>
              </p:nvSpPr>
              <p:spPr>
                <a:xfrm rot="10800000">
                  <a:off x="705167" y="539124"/>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3" name="Google Shape;993;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4" name="Google Shape;994;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995" name="Google Shape;995;p86"/>
            <p:cNvGrpSpPr/>
            <p:nvPr/>
          </p:nvGrpSpPr>
          <p:grpSpPr>
            <a:xfrm>
              <a:off x="3771769" y="2994374"/>
              <a:ext cx="1212021" cy="1101230"/>
              <a:chOff x="-131" y="-154"/>
              <a:chExt cx="1212021" cy="1101230"/>
            </a:xfrm>
          </p:grpSpPr>
          <p:sp>
            <p:nvSpPr>
              <p:cNvPr id="996" name="Google Shape;996;p86"/>
              <p:cNvSpPr/>
              <p:nvPr/>
            </p:nvSpPr>
            <p:spPr>
              <a:xfrm rot="10800000">
                <a:off x="231963" y="187675"/>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7" name="Google Shape;997;p86"/>
              <p:cNvSpPr/>
              <p:nvPr/>
            </p:nvSpPr>
            <p:spPr>
              <a:xfrm rot="10800000">
                <a:off x="518372" y="43239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8" name="Google Shape;998;p86"/>
              <p:cNvSpPr/>
              <p:nvPr/>
            </p:nvSpPr>
            <p:spPr>
              <a:xfrm rot="10800000">
                <a:off x="406298"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999" name="Google Shape;999;p86"/>
              <p:cNvSpPr/>
              <p:nvPr/>
            </p:nvSpPr>
            <p:spPr>
              <a:xfrm rot="10800000">
                <a:off x="418751" y="30011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0" name="Google Shape;1000;p86"/>
              <p:cNvSpPr/>
              <p:nvPr/>
            </p:nvSpPr>
            <p:spPr>
              <a:xfrm rot="10800000">
                <a:off x="568181" y="247200"/>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1" name="Google Shape;1001;p86"/>
              <p:cNvSpPr/>
              <p:nvPr/>
            </p:nvSpPr>
            <p:spPr>
              <a:xfrm rot="10800000">
                <a:off x="574408" y="223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2" name="Google Shape;1002;p86"/>
              <p:cNvSpPr/>
              <p:nvPr/>
            </p:nvSpPr>
            <p:spPr>
              <a:xfrm rot="10800000">
                <a:off x="231963" y="57128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3" name="Google Shape;1003;p86"/>
              <p:cNvSpPr/>
              <p:nvPr/>
            </p:nvSpPr>
            <p:spPr>
              <a:xfrm rot="10800000">
                <a:off x="406298" y="584511"/>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4" name="Google Shape;1004;p86"/>
              <p:cNvSpPr/>
              <p:nvPr/>
            </p:nvSpPr>
            <p:spPr>
              <a:xfrm rot="10800000">
                <a:off x="561955" y="637422"/>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5" name="Google Shape;1005;p86"/>
              <p:cNvSpPr/>
              <p:nvPr/>
            </p:nvSpPr>
            <p:spPr>
              <a:xfrm rot="10800000">
                <a:off x="674028" y="538213"/>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6" name="Google Shape;1006;p86"/>
              <p:cNvSpPr/>
              <p:nvPr/>
            </p:nvSpPr>
            <p:spPr>
              <a:xfrm rot="10800000">
                <a:off x="748743" y="134764"/>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7" name="Google Shape;1007;p86"/>
              <p:cNvSpPr/>
              <p:nvPr/>
            </p:nvSpPr>
            <p:spPr>
              <a:xfrm rot="10800000">
                <a:off x="748743" y="35963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8" name="Google Shape;1008;p86"/>
              <p:cNvSpPr/>
              <p:nvPr/>
            </p:nvSpPr>
            <p:spPr>
              <a:xfrm rot="10800000">
                <a:off x="748743" y="696947"/>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09" name="Google Shape;1009;p86"/>
              <p:cNvSpPr/>
              <p:nvPr/>
            </p:nvSpPr>
            <p:spPr>
              <a:xfrm rot="10800000">
                <a:off x="848363" y="544827"/>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0" name="Google Shape;1010;p86"/>
              <p:cNvSpPr/>
              <p:nvPr/>
            </p:nvSpPr>
            <p:spPr>
              <a:xfrm rot="10800000">
                <a:off x="929305" y="313340"/>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1" name="Google Shape;1011;p86"/>
              <p:cNvSpPr/>
              <p:nvPr/>
            </p:nvSpPr>
            <p:spPr>
              <a:xfrm rot="10800000">
                <a:off x="126116" y="366251"/>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2" name="Google Shape;1012;p86"/>
              <p:cNvSpPr/>
              <p:nvPr/>
            </p:nvSpPr>
            <p:spPr>
              <a:xfrm rot="10800000">
                <a:off x="126116" y="72340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3" name="Google Shape;1013;p86"/>
              <p:cNvSpPr/>
              <p:nvPr/>
            </p:nvSpPr>
            <p:spPr>
              <a:xfrm rot="10800000">
                <a:off x="356488" y="756473"/>
                <a:ext cx="118200" cy="1257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4" name="Google Shape;1014;p86"/>
              <p:cNvSpPr/>
              <p:nvPr/>
            </p:nvSpPr>
            <p:spPr>
              <a:xfrm rot="10800000">
                <a:off x="499693" y="842453"/>
                <a:ext cx="118200" cy="125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015" name="Google Shape;1015;p86"/>
              <p:cNvGrpSpPr/>
              <p:nvPr/>
            </p:nvGrpSpPr>
            <p:grpSpPr>
              <a:xfrm rot="1734461">
                <a:off x="109617" y="195512"/>
                <a:ext cx="992525" cy="709897"/>
                <a:chOff x="-133" y="-102"/>
                <a:chExt cx="992525" cy="709897"/>
              </a:xfrm>
            </p:grpSpPr>
            <p:sp>
              <p:nvSpPr>
                <p:cNvPr id="1016" name="Google Shape;1016;p86"/>
                <p:cNvSpPr/>
                <p:nvPr/>
              </p:nvSpPr>
              <p:spPr>
                <a:xfrm rot="10800000">
                  <a:off x="208308" y="339684"/>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7" name="Google Shape;1017;p86"/>
                <p:cNvSpPr/>
                <p:nvPr/>
              </p:nvSpPr>
              <p:spPr>
                <a:xfrm rot="10800000">
                  <a:off x="-133" y="585595"/>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8" name="Google Shape;1018;p86"/>
                <p:cNvSpPr/>
                <p:nvPr/>
              </p:nvSpPr>
              <p:spPr>
                <a:xfrm rot="10800000">
                  <a:off x="705167" y="539124"/>
                  <a:ext cx="120000" cy="124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19" name="Google Shape;1019;p86"/>
                <p:cNvSpPr/>
                <p:nvPr/>
              </p:nvSpPr>
              <p:spPr>
                <a:xfrm rot="10800000">
                  <a:off x="872392" y="294338"/>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20" name="Google Shape;1020;p86"/>
                <p:cNvSpPr/>
                <p:nvPr/>
              </p:nvSpPr>
              <p:spPr>
                <a:xfrm rot="10800000">
                  <a:off x="871574" y="-102"/>
                  <a:ext cx="120000" cy="124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1021" name="Google Shape;1021;p86"/>
            <p:cNvSpPr/>
            <p:nvPr/>
          </p:nvSpPr>
          <p:spPr>
            <a:xfrm>
              <a:off x="3838156" y="4038600"/>
              <a:ext cx="10911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freq. ⬆</a:t>
              </a:r>
              <a:endParaRPr sz="900"/>
            </a:p>
          </p:txBody>
        </p:sp>
        <p:cxnSp>
          <p:nvCxnSpPr>
            <p:cNvPr id="1022" name="Google Shape;1022;p86"/>
            <p:cNvCxnSpPr/>
            <p:nvPr/>
          </p:nvCxnSpPr>
          <p:spPr>
            <a:xfrm flipH="1" rot="10800000">
              <a:off x="604474" y="449885"/>
              <a:ext cx="1912500" cy="180000"/>
            </a:xfrm>
            <a:prstGeom prst="straightConnector1">
              <a:avLst/>
            </a:prstGeom>
            <a:noFill/>
            <a:ln cap="flat" cmpd="sng" w="38100">
              <a:solidFill>
                <a:srgbClr val="000000"/>
              </a:solidFill>
              <a:prstDash val="solid"/>
              <a:miter lim="8000"/>
              <a:headEnd len="sm" w="sm" type="stealth"/>
              <a:tailEnd len="sm" w="sm" type="none"/>
            </a:ln>
          </p:spPr>
        </p:cxnSp>
        <p:cxnSp>
          <p:nvCxnSpPr>
            <p:cNvPr id="1023" name="Google Shape;1023;p86"/>
            <p:cNvCxnSpPr/>
            <p:nvPr/>
          </p:nvCxnSpPr>
          <p:spPr>
            <a:xfrm rot="10800000">
              <a:off x="2629352" y="452911"/>
              <a:ext cx="1711800" cy="135600"/>
            </a:xfrm>
            <a:prstGeom prst="straightConnector1">
              <a:avLst/>
            </a:prstGeom>
            <a:noFill/>
            <a:ln cap="flat" cmpd="sng" w="38100">
              <a:solidFill>
                <a:srgbClr val="000000"/>
              </a:solidFill>
              <a:prstDash val="solid"/>
              <a:miter lim="8000"/>
              <a:headEnd len="sm" w="sm" type="stealth"/>
              <a:tailEnd len="sm" w="sm" type="none"/>
            </a:ln>
          </p:spPr>
        </p:cxnSp>
        <p:cxnSp>
          <p:nvCxnSpPr>
            <p:cNvPr id="1024" name="Google Shape;1024;p86"/>
            <p:cNvCxnSpPr/>
            <p:nvPr/>
          </p:nvCxnSpPr>
          <p:spPr>
            <a:xfrm rot="10800000">
              <a:off x="2568162" y="433870"/>
              <a:ext cx="0" cy="377400"/>
            </a:xfrm>
            <a:prstGeom prst="straightConnector1">
              <a:avLst/>
            </a:prstGeom>
            <a:noFill/>
            <a:ln cap="flat" cmpd="sng" w="38100">
              <a:solidFill>
                <a:srgbClr val="000000"/>
              </a:solidFill>
              <a:prstDash val="solid"/>
              <a:miter lim="8000"/>
              <a:headEnd len="sm" w="sm" type="stealth"/>
              <a:tailEnd len="sm" w="sm" type="none"/>
            </a:ln>
          </p:spPr>
        </p:cxnSp>
        <p:sp>
          <p:nvSpPr>
            <p:cNvPr id="1025" name="Google Shape;1025;p86"/>
            <p:cNvSpPr/>
            <p:nvPr/>
          </p:nvSpPr>
          <p:spPr>
            <a:xfrm>
              <a:off x="357488" y="4597400"/>
              <a:ext cx="48603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Genetic “drift” - random process</a:t>
              </a:r>
              <a:endParaRPr sz="900"/>
            </a:p>
          </p:txBody>
        </p:sp>
      </p:grpSp>
      <p:sp>
        <p:nvSpPr>
          <p:cNvPr id="1026" name="Google Shape;1026;p86"/>
          <p:cNvSpPr/>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100" u="none" cap="none" strike="noStrike">
                <a:latin typeface="Economica"/>
                <a:ea typeface="Economica"/>
                <a:cs typeface="Economica"/>
                <a:sym typeface="Economica"/>
              </a:rPr>
              <a:t>Selection and genetic drift</a:t>
            </a:r>
            <a:endParaRPr sz="900">
              <a:latin typeface="Economica"/>
              <a:ea typeface="Economica"/>
              <a:cs typeface="Economica"/>
              <a:sym typeface="Economica"/>
            </a:endParaRPr>
          </a:p>
        </p:txBody>
      </p:sp>
      <p:grpSp>
        <p:nvGrpSpPr>
          <p:cNvPr id="1027" name="Google Shape;1027;p86"/>
          <p:cNvGrpSpPr/>
          <p:nvPr/>
        </p:nvGrpSpPr>
        <p:grpSpPr>
          <a:xfrm>
            <a:off x="2927604" y="2487016"/>
            <a:ext cx="1222761" cy="2517035"/>
            <a:chOff x="2927604" y="2487016"/>
            <a:chExt cx="1222761" cy="2517035"/>
          </a:xfrm>
        </p:grpSpPr>
        <p:grpSp>
          <p:nvGrpSpPr>
            <p:cNvPr id="1028" name="Google Shape;1028;p86"/>
            <p:cNvGrpSpPr/>
            <p:nvPr/>
          </p:nvGrpSpPr>
          <p:grpSpPr>
            <a:xfrm>
              <a:off x="2927604" y="2487016"/>
              <a:ext cx="1222761" cy="2517035"/>
              <a:chOff x="-1" y="0"/>
              <a:chExt cx="1739100" cy="4773440"/>
            </a:xfrm>
          </p:grpSpPr>
          <p:grpSp>
            <p:nvGrpSpPr>
              <p:cNvPr id="1029" name="Google Shape;1029;p86"/>
              <p:cNvGrpSpPr/>
              <p:nvPr/>
            </p:nvGrpSpPr>
            <p:grpSpPr>
              <a:xfrm>
                <a:off x="31731" y="755781"/>
                <a:ext cx="1667253" cy="1514359"/>
                <a:chOff x="-40" y="-55"/>
                <a:chExt cx="1667253" cy="1514359"/>
              </a:xfrm>
            </p:grpSpPr>
            <p:sp>
              <p:nvSpPr>
                <p:cNvPr id="1030" name="Google Shape;1030;p86"/>
                <p:cNvSpPr/>
                <p:nvPr/>
              </p:nvSpPr>
              <p:spPr>
                <a:xfrm rot="10800000">
                  <a:off x="318686" y="258271"/>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1" name="Google Shape;1031;p86"/>
                <p:cNvSpPr/>
                <p:nvPr/>
              </p:nvSpPr>
              <p:spPr>
                <a:xfrm rot="10800000">
                  <a:off x="712883" y="594756"/>
                  <a:ext cx="162900" cy="1728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2" name="Google Shape;1032;p86"/>
                <p:cNvSpPr/>
                <p:nvPr/>
              </p:nvSpPr>
              <p:spPr>
                <a:xfrm rot="10800000">
                  <a:off x="558632" y="185518"/>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3" name="Google Shape;1033;p86"/>
                <p:cNvSpPr/>
                <p:nvPr/>
              </p:nvSpPr>
              <p:spPr>
                <a:xfrm rot="10800000">
                  <a:off x="575770" y="412872"/>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4" name="Google Shape;1034;p86"/>
                <p:cNvSpPr/>
                <p:nvPr/>
              </p:nvSpPr>
              <p:spPr>
                <a:xfrm rot="10800000">
                  <a:off x="781439" y="340119"/>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5" name="Google Shape;1035;p86"/>
                <p:cNvSpPr/>
                <p:nvPr/>
              </p:nvSpPr>
              <p:spPr>
                <a:xfrm rot="10800000">
                  <a:off x="790008" y="30917"/>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6" name="Google Shape;1036;p86"/>
                <p:cNvSpPr/>
                <p:nvPr/>
              </p:nvSpPr>
              <p:spPr>
                <a:xfrm rot="10800000">
                  <a:off x="318686" y="78573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7" name="Google Shape;1037;p86"/>
                <p:cNvSpPr/>
                <p:nvPr/>
              </p:nvSpPr>
              <p:spPr>
                <a:xfrm rot="10800000">
                  <a:off x="558632" y="803922"/>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8" name="Google Shape;1038;p86"/>
                <p:cNvSpPr/>
                <p:nvPr/>
              </p:nvSpPr>
              <p:spPr>
                <a:xfrm rot="10800000">
                  <a:off x="772869" y="876674"/>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39" name="Google Shape;1039;p86"/>
                <p:cNvSpPr/>
                <p:nvPr/>
              </p:nvSpPr>
              <p:spPr>
                <a:xfrm rot="10800000">
                  <a:off x="927121" y="74026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0" name="Google Shape;1040;p86"/>
                <p:cNvSpPr/>
                <p:nvPr/>
              </p:nvSpPr>
              <p:spPr>
                <a:xfrm rot="10800000">
                  <a:off x="1029955" y="185518"/>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1" name="Google Shape;1041;p86"/>
                <p:cNvSpPr/>
                <p:nvPr/>
              </p:nvSpPr>
              <p:spPr>
                <a:xfrm rot="10800000">
                  <a:off x="1029955" y="49472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2" name="Google Shape;1042;p86"/>
                <p:cNvSpPr/>
                <p:nvPr/>
              </p:nvSpPr>
              <p:spPr>
                <a:xfrm rot="10800000">
                  <a:off x="1029955" y="95852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3" name="Google Shape;1043;p86"/>
                <p:cNvSpPr/>
                <p:nvPr/>
              </p:nvSpPr>
              <p:spPr>
                <a:xfrm rot="10800000">
                  <a:off x="1167066" y="749357"/>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4" name="Google Shape;1044;p86"/>
                <p:cNvSpPr/>
                <p:nvPr/>
              </p:nvSpPr>
              <p:spPr>
                <a:xfrm rot="10800000">
                  <a:off x="1278470" y="431061"/>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5" name="Google Shape;1045;p86"/>
                <p:cNvSpPr/>
                <p:nvPr/>
              </p:nvSpPr>
              <p:spPr>
                <a:xfrm rot="10800000">
                  <a:off x="173004" y="503814"/>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6" name="Google Shape;1046;p86"/>
                <p:cNvSpPr/>
                <p:nvPr/>
              </p:nvSpPr>
              <p:spPr>
                <a:xfrm rot="10800000">
                  <a:off x="173004" y="99490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7" name="Google Shape;1047;p86"/>
                <p:cNvSpPr/>
                <p:nvPr/>
              </p:nvSpPr>
              <p:spPr>
                <a:xfrm rot="10800000">
                  <a:off x="490076" y="104037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48" name="Google Shape;1048;p86"/>
                <p:cNvSpPr/>
                <p:nvPr/>
              </p:nvSpPr>
              <p:spPr>
                <a:xfrm rot="10800000">
                  <a:off x="687175" y="1158595"/>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049" name="Google Shape;1049;p86"/>
                <p:cNvGrpSpPr/>
                <p:nvPr/>
              </p:nvGrpSpPr>
              <p:grpSpPr>
                <a:xfrm rot="1732925">
                  <a:off x="150781" y="269035"/>
                  <a:ext cx="1365611" cy="976179"/>
                  <a:chOff x="-58" y="-31"/>
                  <a:chExt cx="1365635" cy="976196"/>
                </a:xfrm>
              </p:grpSpPr>
              <p:sp>
                <p:nvSpPr>
                  <p:cNvPr id="1050" name="Google Shape;1050;p86"/>
                  <p:cNvSpPr/>
                  <p:nvPr/>
                </p:nvSpPr>
                <p:spPr>
                  <a:xfrm rot="10800000">
                    <a:off x="286767" y="467268"/>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1" name="Google Shape;1051;p86"/>
                  <p:cNvSpPr/>
                  <p:nvPr/>
                </p:nvSpPr>
                <p:spPr>
                  <a:xfrm rot="10800000">
                    <a:off x="-58" y="805465"/>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2" name="Google Shape;1052;p86"/>
                  <p:cNvSpPr/>
                  <p:nvPr/>
                </p:nvSpPr>
                <p:spPr>
                  <a:xfrm rot="10800000">
                    <a:off x="970468" y="741554"/>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3" name="Google Shape;1053;p86"/>
                  <p:cNvSpPr/>
                  <p:nvPr/>
                </p:nvSpPr>
                <p:spPr>
                  <a:xfrm rot="10800000">
                    <a:off x="1200577" y="404906"/>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4" name="Google Shape;1054;p86"/>
                  <p:cNvSpPr/>
                  <p:nvPr/>
                </p:nvSpPr>
                <p:spPr>
                  <a:xfrm rot="10800000">
                    <a:off x="1199453" y="-31"/>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grpSp>
            <p:nvGrpSpPr>
              <p:cNvPr id="1055" name="Google Shape;1055;p86"/>
              <p:cNvGrpSpPr/>
              <p:nvPr/>
            </p:nvGrpSpPr>
            <p:grpSpPr>
              <a:xfrm>
                <a:off x="31732" y="2457581"/>
                <a:ext cx="1667253" cy="1514359"/>
                <a:chOff x="-40" y="-55"/>
                <a:chExt cx="1667253" cy="1514359"/>
              </a:xfrm>
            </p:grpSpPr>
            <p:sp>
              <p:nvSpPr>
                <p:cNvPr id="1056" name="Google Shape;1056;p86"/>
                <p:cNvSpPr/>
                <p:nvPr/>
              </p:nvSpPr>
              <p:spPr>
                <a:xfrm rot="10800000">
                  <a:off x="318686" y="258271"/>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7" name="Google Shape;1057;p86"/>
                <p:cNvSpPr/>
                <p:nvPr/>
              </p:nvSpPr>
              <p:spPr>
                <a:xfrm rot="10800000">
                  <a:off x="558632" y="185518"/>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8" name="Google Shape;1058;p86"/>
                <p:cNvSpPr/>
                <p:nvPr/>
              </p:nvSpPr>
              <p:spPr>
                <a:xfrm rot="10800000">
                  <a:off x="575770" y="412872"/>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59" name="Google Shape;1059;p86"/>
                <p:cNvSpPr/>
                <p:nvPr/>
              </p:nvSpPr>
              <p:spPr>
                <a:xfrm rot="10800000">
                  <a:off x="781439" y="340119"/>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0" name="Google Shape;1060;p86"/>
                <p:cNvSpPr/>
                <p:nvPr/>
              </p:nvSpPr>
              <p:spPr>
                <a:xfrm rot="10800000">
                  <a:off x="790008" y="30917"/>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1" name="Google Shape;1061;p86"/>
                <p:cNvSpPr/>
                <p:nvPr/>
              </p:nvSpPr>
              <p:spPr>
                <a:xfrm rot="10800000">
                  <a:off x="318686" y="78573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2" name="Google Shape;1062;p86"/>
                <p:cNvSpPr/>
                <p:nvPr/>
              </p:nvSpPr>
              <p:spPr>
                <a:xfrm rot="10800000">
                  <a:off x="558632" y="803922"/>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3" name="Google Shape;1063;p86"/>
                <p:cNvSpPr/>
                <p:nvPr/>
              </p:nvSpPr>
              <p:spPr>
                <a:xfrm rot="10800000">
                  <a:off x="772869" y="876674"/>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4" name="Google Shape;1064;p86"/>
                <p:cNvSpPr/>
                <p:nvPr/>
              </p:nvSpPr>
              <p:spPr>
                <a:xfrm rot="10800000">
                  <a:off x="927121" y="74026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5" name="Google Shape;1065;p86"/>
                <p:cNvSpPr/>
                <p:nvPr/>
              </p:nvSpPr>
              <p:spPr>
                <a:xfrm rot="10800000">
                  <a:off x="1029955" y="185518"/>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6" name="Google Shape;1066;p86"/>
                <p:cNvSpPr/>
                <p:nvPr/>
              </p:nvSpPr>
              <p:spPr>
                <a:xfrm rot="10800000">
                  <a:off x="1029955" y="49472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7" name="Google Shape;1067;p86"/>
                <p:cNvSpPr/>
                <p:nvPr/>
              </p:nvSpPr>
              <p:spPr>
                <a:xfrm rot="10800000">
                  <a:off x="1029955" y="958523"/>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8" name="Google Shape;1068;p86"/>
                <p:cNvSpPr/>
                <p:nvPr/>
              </p:nvSpPr>
              <p:spPr>
                <a:xfrm rot="10800000">
                  <a:off x="1167066" y="749357"/>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69" name="Google Shape;1069;p86"/>
                <p:cNvSpPr/>
                <p:nvPr/>
              </p:nvSpPr>
              <p:spPr>
                <a:xfrm rot="10800000">
                  <a:off x="1278470" y="431061"/>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0" name="Google Shape;1070;p86"/>
                <p:cNvSpPr/>
                <p:nvPr/>
              </p:nvSpPr>
              <p:spPr>
                <a:xfrm rot="10800000">
                  <a:off x="173004" y="503814"/>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1" name="Google Shape;1071;p86"/>
                <p:cNvSpPr/>
                <p:nvPr/>
              </p:nvSpPr>
              <p:spPr>
                <a:xfrm rot="10800000">
                  <a:off x="173004" y="99490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2" name="Google Shape;1072;p86"/>
                <p:cNvSpPr/>
                <p:nvPr/>
              </p:nvSpPr>
              <p:spPr>
                <a:xfrm rot="10800000">
                  <a:off x="490076" y="1040370"/>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3" name="Google Shape;1073;p86"/>
                <p:cNvSpPr/>
                <p:nvPr/>
              </p:nvSpPr>
              <p:spPr>
                <a:xfrm rot="10800000">
                  <a:off x="687175" y="1158595"/>
                  <a:ext cx="162900" cy="1728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074" name="Google Shape;1074;p86"/>
                <p:cNvGrpSpPr/>
                <p:nvPr/>
              </p:nvGrpSpPr>
              <p:grpSpPr>
                <a:xfrm rot="1732925">
                  <a:off x="150781" y="269035"/>
                  <a:ext cx="1365611" cy="976179"/>
                  <a:chOff x="-58" y="-31"/>
                  <a:chExt cx="1365635" cy="976196"/>
                </a:xfrm>
              </p:grpSpPr>
              <p:sp>
                <p:nvSpPr>
                  <p:cNvPr id="1075" name="Google Shape;1075;p86"/>
                  <p:cNvSpPr/>
                  <p:nvPr/>
                </p:nvSpPr>
                <p:spPr>
                  <a:xfrm rot="10800000">
                    <a:off x="286767" y="467268"/>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6" name="Google Shape;1076;p86"/>
                  <p:cNvSpPr/>
                  <p:nvPr/>
                </p:nvSpPr>
                <p:spPr>
                  <a:xfrm rot="10800000">
                    <a:off x="-58" y="805465"/>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7" name="Google Shape;1077;p86"/>
                  <p:cNvSpPr/>
                  <p:nvPr/>
                </p:nvSpPr>
                <p:spPr>
                  <a:xfrm rot="10800000">
                    <a:off x="970468" y="741554"/>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8" name="Google Shape;1078;p86"/>
                  <p:cNvSpPr/>
                  <p:nvPr/>
                </p:nvSpPr>
                <p:spPr>
                  <a:xfrm rot="10800000">
                    <a:off x="1200577" y="404906"/>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79" name="Google Shape;1079;p86"/>
                  <p:cNvSpPr/>
                  <p:nvPr/>
                </p:nvSpPr>
                <p:spPr>
                  <a:xfrm rot="10800000">
                    <a:off x="1199453" y="-31"/>
                    <a:ext cx="165000" cy="1707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sp>
            <p:nvSpPr>
              <p:cNvPr id="1080" name="Google Shape;1080;p86"/>
              <p:cNvSpPr/>
              <p:nvPr/>
            </p:nvSpPr>
            <p:spPr>
              <a:xfrm>
                <a:off x="161649" y="3942740"/>
                <a:ext cx="1565100" cy="830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Negative</a:t>
                </a:r>
                <a:r>
                  <a:rPr b="0" i="0" lang="en" sz="1500" u="none" cap="none" strike="noStrike">
                    <a:solidFill>
                      <a:srgbClr val="000000"/>
                    </a:solidFill>
                    <a:latin typeface="Helvetica Neue"/>
                    <a:ea typeface="Helvetica Neue"/>
                    <a:cs typeface="Helvetica Neue"/>
                    <a:sym typeface="Helvetica Neue"/>
                  </a:rPr>
                  <a:t> </a:t>
                </a:r>
                <a:endParaRPr sz="900"/>
              </a:p>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selection</a:t>
                </a:r>
                <a:endParaRPr sz="900"/>
              </a:p>
            </p:txBody>
          </p:sp>
          <p:sp>
            <p:nvSpPr>
              <p:cNvPr id="1081" name="Google Shape;1081;p86"/>
              <p:cNvSpPr/>
              <p:nvPr/>
            </p:nvSpPr>
            <p:spPr>
              <a:xfrm>
                <a:off x="-1" y="0"/>
                <a:ext cx="17391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deleterious</a:t>
                </a:r>
                <a:endParaRPr sz="900"/>
              </a:p>
            </p:txBody>
          </p:sp>
        </p:grpSp>
        <p:grpSp>
          <p:nvGrpSpPr>
            <p:cNvPr id="1082" name="Google Shape;1082;p86"/>
            <p:cNvGrpSpPr/>
            <p:nvPr/>
          </p:nvGrpSpPr>
          <p:grpSpPr>
            <a:xfrm>
              <a:off x="3475427" y="4070575"/>
              <a:ext cx="144698" cy="134462"/>
              <a:chOff x="29784" y="22770"/>
              <a:chExt cx="205800" cy="255000"/>
            </a:xfrm>
          </p:grpSpPr>
          <p:cxnSp>
            <p:nvCxnSpPr>
              <p:cNvPr id="1083" name="Google Shape;1083;p86"/>
              <p:cNvCxnSpPr/>
              <p:nvPr/>
            </p:nvCxnSpPr>
            <p:spPr>
              <a:xfrm>
                <a:off x="29784" y="67652"/>
                <a:ext cx="205800" cy="168000"/>
              </a:xfrm>
              <a:prstGeom prst="straightConnector1">
                <a:avLst/>
              </a:prstGeom>
              <a:noFill/>
              <a:ln cap="flat" cmpd="sng" w="38100">
                <a:solidFill>
                  <a:srgbClr val="E32400"/>
                </a:solidFill>
                <a:prstDash val="solid"/>
                <a:miter lim="8000"/>
                <a:headEnd len="sm" w="sm" type="none"/>
                <a:tailEnd len="sm" w="sm" type="none"/>
              </a:ln>
            </p:spPr>
          </p:cxnSp>
          <p:cxnSp>
            <p:nvCxnSpPr>
              <p:cNvPr id="1084" name="Google Shape;1084;p86"/>
              <p:cNvCxnSpPr/>
              <p:nvPr/>
            </p:nvCxnSpPr>
            <p:spPr>
              <a:xfrm flipH="1">
                <a:off x="52651" y="22770"/>
                <a:ext cx="165300" cy="255000"/>
              </a:xfrm>
              <a:prstGeom prst="straightConnector1">
                <a:avLst/>
              </a:prstGeom>
              <a:noFill/>
              <a:ln cap="flat" cmpd="sng" w="38100">
                <a:solidFill>
                  <a:srgbClr val="E32400"/>
                </a:solidFill>
                <a:prstDash val="solid"/>
                <a:miter lim="8000"/>
                <a:headEnd len="sm" w="sm" type="none"/>
                <a:tailEnd len="sm" w="sm" type="none"/>
              </a:ln>
            </p:spPr>
          </p:cxnSp>
        </p:grpSp>
      </p:grpSp>
      <p:sp>
        <p:nvSpPr>
          <p:cNvPr id="1085" name="Google Shape;1085;p86"/>
          <p:cNvSpPr/>
          <p:nvPr/>
        </p:nvSpPr>
        <p:spPr>
          <a:xfrm>
            <a:off x="728492" y="1464794"/>
            <a:ext cx="169500" cy="127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86" name="Google Shape;1086;p86"/>
          <p:cNvSpPr/>
          <p:nvPr/>
        </p:nvSpPr>
        <p:spPr>
          <a:xfrm>
            <a:off x="728491" y="1122684"/>
            <a:ext cx="169500" cy="127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7"/>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solidFill>
                  <a:srgbClr val="000000"/>
                </a:solidFill>
                <a:latin typeface="Economica"/>
                <a:ea typeface="Economica"/>
                <a:cs typeface="Economica"/>
                <a:sym typeface="Economica"/>
              </a:rPr>
              <a:t>Genetic bottleneck</a:t>
            </a:r>
            <a:endParaRPr sz="4800">
              <a:solidFill>
                <a:srgbClr val="000000"/>
              </a:solidFill>
              <a:latin typeface="Economica"/>
              <a:ea typeface="Economica"/>
              <a:cs typeface="Economica"/>
              <a:sym typeface="Economica"/>
            </a:endParaRPr>
          </a:p>
        </p:txBody>
      </p:sp>
      <p:grpSp>
        <p:nvGrpSpPr>
          <p:cNvPr id="1092" name="Google Shape;1092;p87"/>
          <p:cNvGrpSpPr/>
          <p:nvPr/>
        </p:nvGrpSpPr>
        <p:grpSpPr>
          <a:xfrm>
            <a:off x="491133" y="1214536"/>
            <a:ext cx="2784323" cy="2815454"/>
            <a:chOff x="0" y="0"/>
            <a:chExt cx="3960067" cy="5339379"/>
          </a:xfrm>
        </p:grpSpPr>
        <p:grpSp>
          <p:nvGrpSpPr>
            <p:cNvPr id="1093" name="Google Shape;1093;p87"/>
            <p:cNvGrpSpPr/>
            <p:nvPr/>
          </p:nvGrpSpPr>
          <p:grpSpPr>
            <a:xfrm>
              <a:off x="127000" y="922679"/>
              <a:ext cx="3809900" cy="3505200"/>
              <a:chOff x="0" y="0"/>
              <a:chExt cx="3809900" cy="3505200"/>
            </a:xfrm>
          </p:grpSpPr>
          <p:sp>
            <p:nvSpPr>
              <p:cNvPr id="1094" name="Google Shape;1094;p87"/>
              <p:cNvSpPr/>
              <p:nvPr/>
            </p:nvSpPr>
            <p:spPr>
              <a:xfrm>
                <a:off x="5714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95" name="Google Shape;1095;p87"/>
              <p:cNvSpPr/>
              <p:nvPr/>
            </p:nvSpPr>
            <p:spPr>
              <a:xfrm>
                <a:off x="863599"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96" name="Google Shape;1096;p87"/>
              <p:cNvSpPr/>
              <p:nvPr/>
            </p:nvSpPr>
            <p:spPr>
              <a:xfrm>
                <a:off x="11556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97" name="Google Shape;1097;p87"/>
              <p:cNvSpPr/>
              <p:nvPr/>
            </p:nvSpPr>
            <p:spPr>
              <a:xfrm>
                <a:off x="2921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98" name="Google Shape;1098;p87"/>
              <p:cNvSpPr/>
              <p:nvPr/>
            </p:nvSpPr>
            <p:spPr>
              <a:xfrm>
                <a:off x="14477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099" name="Google Shape;1099;p87"/>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0" name="Google Shape;1100;p87"/>
              <p:cNvSpPr/>
              <p:nvPr/>
            </p:nvSpPr>
            <p:spPr>
              <a:xfrm>
                <a:off x="26670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1" name="Google Shape;1101;p87"/>
              <p:cNvSpPr/>
              <p:nvPr/>
            </p:nvSpPr>
            <p:spPr>
              <a:xfrm>
                <a:off x="5841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2" name="Google Shape;1102;p87"/>
              <p:cNvSpPr/>
              <p:nvPr/>
            </p:nvSpPr>
            <p:spPr>
              <a:xfrm>
                <a:off x="8762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3" name="Google Shape;1103;p87"/>
              <p:cNvSpPr/>
              <p:nvPr/>
            </p:nvSpPr>
            <p:spPr>
              <a:xfrm>
                <a:off x="20574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4" name="Google Shape;1104;p87"/>
              <p:cNvSpPr/>
              <p:nvPr/>
            </p:nvSpPr>
            <p:spPr>
              <a:xfrm>
                <a:off x="23622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5" name="Google Shape;1105;p87"/>
              <p:cNvSpPr/>
              <p:nvPr/>
            </p:nvSpPr>
            <p:spPr>
              <a:xfrm>
                <a:off x="29718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6" name="Google Shape;1106;p87"/>
              <p:cNvSpPr/>
              <p:nvPr/>
            </p:nvSpPr>
            <p:spPr>
              <a:xfrm>
                <a:off x="22098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7" name="Google Shape;1107;p87"/>
              <p:cNvSpPr/>
              <p:nvPr/>
            </p:nvSpPr>
            <p:spPr>
              <a:xfrm>
                <a:off x="4317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8" name="Google Shape;1108;p87"/>
              <p:cNvSpPr/>
              <p:nvPr/>
            </p:nvSpPr>
            <p:spPr>
              <a:xfrm>
                <a:off x="10159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09" name="Google Shape;1109;p87"/>
              <p:cNvSpPr/>
              <p:nvPr/>
            </p:nvSpPr>
            <p:spPr>
              <a:xfrm>
                <a:off x="13080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0" name="Google Shape;1110;p87"/>
              <p:cNvSpPr/>
              <p:nvPr/>
            </p:nvSpPr>
            <p:spPr>
              <a:xfrm>
                <a:off x="25019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1" name="Google Shape;1111;p87"/>
              <p:cNvSpPr/>
              <p:nvPr/>
            </p:nvSpPr>
            <p:spPr>
              <a:xfrm>
                <a:off x="19177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2" name="Google Shape;1112;p87"/>
              <p:cNvSpPr/>
              <p:nvPr/>
            </p:nvSpPr>
            <p:spPr>
              <a:xfrm>
                <a:off x="723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3" name="Google Shape;1113;p87"/>
              <p:cNvSpPr/>
              <p:nvPr/>
            </p:nvSpPr>
            <p:spPr>
              <a:xfrm>
                <a:off x="1612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4" name="Google Shape;1114;p87"/>
              <p:cNvSpPr/>
              <p:nvPr/>
            </p:nvSpPr>
            <p:spPr>
              <a:xfrm>
                <a:off x="27940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5" name="Google Shape;1115;p87"/>
              <p:cNvSpPr/>
              <p:nvPr/>
            </p:nvSpPr>
            <p:spPr>
              <a:xfrm>
                <a:off x="30988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6" name="Google Shape;1116;p87"/>
              <p:cNvSpPr/>
              <p:nvPr/>
            </p:nvSpPr>
            <p:spPr>
              <a:xfrm>
                <a:off x="11683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7" name="Google Shape;1117;p87"/>
              <p:cNvSpPr/>
              <p:nvPr/>
            </p:nvSpPr>
            <p:spPr>
              <a:xfrm>
                <a:off x="14731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8" name="Google Shape;1118;p87"/>
              <p:cNvSpPr/>
              <p:nvPr/>
            </p:nvSpPr>
            <p:spPr>
              <a:xfrm>
                <a:off x="17780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19" name="Google Shape;1119;p87"/>
              <p:cNvSpPr/>
              <p:nvPr/>
            </p:nvSpPr>
            <p:spPr>
              <a:xfrm>
                <a:off x="2387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0" name="Google Shape;1120;p87"/>
              <p:cNvSpPr/>
              <p:nvPr/>
            </p:nvSpPr>
            <p:spPr>
              <a:xfrm>
                <a:off x="2082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1" name="Google Shape;1121;p87"/>
              <p:cNvSpPr/>
              <p:nvPr/>
            </p:nvSpPr>
            <p:spPr>
              <a:xfrm>
                <a:off x="29718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2" name="Google Shape;1122;p87"/>
              <p:cNvSpPr/>
              <p:nvPr/>
            </p:nvSpPr>
            <p:spPr>
              <a:xfrm>
                <a:off x="32639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3" name="Google Shape;1123;p87"/>
              <p:cNvSpPr/>
              <p:nvPr/>
            </p:nvSpPr>
            <p:spPr>
              <a:xfrm>
                <a:off x="2679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4" name="Google Shape;1124;p87"/>
              <p:cNvSpPr/>
              <p:nvPr/>
            </p:nvSpPr>
            <p:spPr>
              <a:xfrm>
                <a:off x="139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5" name="Google Shape;1125;p87"/>
              <p:cNvSpPr/>
              <p:nvPr/>
            </p:nvSpPr>
            <p:spPr>
              <a:xfrm>
                <a:off x="4444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6" name="Google Shape;1126;p87"/>
              <p:cNvSpPr/>
              <p:nvPr/>
            </p:nvSpPr>
            <p:spPr>
              <a:xfrm>
                <a:off x="7492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7" name="Google Shape;1127;p87"/>
              <p:cNvSpPr/>
              <p:nvPr/>
            </p:nvSpPr>
            <p:spPr>
              <a:xfrm>
                <a:off x="10540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8" name="Google Shape;1128;p87"/>
              <p:cNvSpPr/>
              <p:nvPr/>
            </p:nvSpPr>
            <p:spPr>
              <a:xfrm>
                <a:off x="1358899"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29" name="Google Shape;1129;p87"/>
              <p:cNvSpPr/>
              <p:nvPr/>
            </p:nvSpPr>
            <p:spPr>
              <a:xfrm>
                <a:off x="16510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0" name="Google Shape;1130;p87"/>
              <p:cNvSpPr/>
              <p:nvPr/>
            </p:nvSpPr>
            <p:spPr>
              <a:xfrm>
                <a:off x="19558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1" name="Google Shape;1131;p87"/>
              <p:cNvSpPr/>
              <p:nvPr/>
            </p:nvSpPr>
            <p:spPr>
              <a:xfrm>
                <a:off x="25527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2" name="Google Shape;1132;p87"/>
              <p:cNvSpPr/>
              <p:nvPr/>
            </p:nvSpPr>
            <p:spPr>
              <a:xfrm>
                <a:off x="28448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3" name="Google Shape;1133;p87"/>
              <p:cNvSpPr/>
              <p:nvPr/>
            </p:nvSpPr>
            <p:spPr>
              <a:xfrm>
                <a:off x="22606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4" name="Google Shape;1134;p87"/>
              <p:cNvSpPr/>
              <p:nvPr/>
            </p:nvSpPr>
            <p:spPr>
              <a:xfrm>
                <a:off x="31369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5" name="Google Shape;1135;p87"/>
              <p:cNvSpPr/>
              <p:nvPr/>
            </p:nvSpPr>
            <p:spPr>
              <a:xfrm>
                <a:off x="3441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6" name="Google Shape;1136;p87"/>
              <p:cNvSpPr/>
              <p:nvPr/>
            </p:nvSpPr>
            <p:spPr>
              <a:xfrm>
                <a:off x="508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7" name="Google Shape;1137;p87"/>
              <p:cNvSpPr/>
              <p:nvPr/>
            </p:nvSpPr>
            <p:spPr>
              <a:xfrm>
                <a:off x="3302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8" name="Google Shape;1138;p87"/>
              <p:cNvSpPr/>
              <p:nvPr/>
            </p:nvSpPr>
            <p:spPr>
              <a:xfrm>
                <a:off x="6349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39" name="Google Shape;1139;p87"/>
              <p:cNvSpPr/>
              <p:nvPr/>
            </p:nvSpPr>
            <p:spPr>
              <a:xfrm>
                <a:off x="12445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0" name="Google Shape;1140;p87"/>
              <p:cNvSpPr/>
              <p:nvPr/>
            </p:nvSpPr>
            <p:spPr>
              <a:xfrm>
                <a:off x="9397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1" name="Google Shape;1141;p87"/>
              <p:cNvSpPr/>
              <p:nvPr/>
            </p:nvSpPr>
            <p:spPr>
              <a:xfrm>
                <a:off x="18415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2" name="Google Shape;1142;p87"/>
              <p:cNvSpPr/>
              <p:nvPr/>
            </p:nvSpPr>
            <p:spPr>
              <a:xfrm>
                <a:off x="15493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3" name="Google Shape;1143;p87"/>
              <p:cNvSpPr/>
              <p:nvPr/>
            </p:nvSpPr>
            <p:spPr>
              <a:xfrm>
                <a:off x="24257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4" name="Google Shape;1144;p87"/>
              <p:cNvSpPr/>
              <p:nvPr/>
            </p:nvSpPr>
            <p:spPr>
              <a:xfrm>
                <a:off x="27178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5" name="Google Shape;1145;p87"/>
              <p:cNvSpPr/>
              <p:nvPr/>
            </p:nvSpPr>
            <p:spPr>
              <a:xfrm>
                <a:off x="21336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6" name="Google Shape;1146;p87"/>
              <p:cNvSpPr/>
              <p:nvPr/>
            </p:nvSpPr>
            <p:spPr>
              <a:xfrm>
                <a:off x="30099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7" name="Google Shape;1147;p87"/>
              <p:cNvSpPr/>
              <p:nvPr/>
            </p:nvSpPr>
            <p:spPr>
              <a:xfrm>
                <a:off x="32893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8" name="Google Shape;1148;p87"/>
              <p:cNvSpPr/>
              <p:nvPr/>
            </p:nvSpPr>
            <p:spPr>
              <a:xfrm>
                <a:off x="35687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49" name="Google Shape;1149;p87"/>
              <p:cNvSpPr/>
              <p:nvPr/>
            </p:nvSpPr>
            <p:spPr>
              <a:xfrm>
                <a:off x="24003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0" name="Google Shape;1150;p87"/>
              <p:cNvSpPr/>
              <p:nvPr/>
            </p:nvSpPr>
            <p:spPr>
              <a:xfrm>
                <a:off x="27051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1" name="Google Shape;1151;p87"/>
              <p:cNvSpPr/>
              <p:nvPr/>
            </p:nvSpPr>
            <p:spPr>
              <a:xfrm>
                <a:off x="30099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2" name="Google Shape;1152;p87"/>
              <p:cNvSpPr/>
              <p:nvPr/>
            </p:nvSpPr>
            <p:spPr>
              <a:xfrm>
                <a:off x="33020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3" name="Google Shape;1153;p87"/>
              <p:cNvSpPr/>
              <p:nvPr/>
            </p:nvSpPr>
            <p:spPr>
              <a:xfrm>
                <a:off x="12191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4" name="Google Shape;1154;p87"/>
              <p:cNvSpPr/>
              <p:nvPr/>
            </p:nvSpPr>
            <p:spPr>
              <a:xfrm>
                <a:off x="18161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5" name="Google Shape;1155;p87"/>
              <p:cNvSpPr/>
              <p:nvPr/>
            </p:nvSpPr>
            <p:spPr>
              <a:xfrm>
                <a:off x="15239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6" name="Google Shape;1156;p87"/>
              <p:cNvSpPr/>
              <p:nvPr/>
            </p:nvSpPr>
            <p:spPr>
              <a:xfrm>
                <a:off x="21082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7" name="Google Shape;1157;p87"/>
              <p:cNvSpPr/>
              <p:nvPr/>
            </p:nvSpPr>
            <p:spPr>
              <a:xfrm>
                <a:off x="3048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8" name="Google Shape;1158;p87"/>
              <p:cNvSpPr/>
              <p:nvPr/>
            </p:nvSpPr>
            <p:spPr>
              <a:xfrm>
                <a:off x="9143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59" name="Google Shape;1159;p87"/>
              <p:cNvSpPr/>
              <p:nvPr/>
            </p:nvSpPr>
            <p:spPr>
              <a:xfrm>
                <a:off x="6095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0" name="Google Shape;1160;p87"/>
              <p:cNvSpPr/>
              <p:nvPr/>
            </p:nvSpPr>
            <p:spPr>
              <a:xfrm>
                <a:off x="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161" name="Google Shape;1161;p87"/>
              <p:cNvGrpSpPr/>
              <p:nvPr/>
            </p:nvGrpSpPr>
            <p:grpSpPr>
              <a:xfrm rot="10800000">
                <a:off x="863700" y="1778100"/>
                <a:ext cx="2628800" cy="1435000"/>
                <a:chOff x="0" y="0"/>
                <a:chExt cx="2628800" cy="1435000"/>
              </a:xfrm>
            </p:grpSpPr>
            <p:sp>
              <p:nvSpPr>
                <p:cNvPr id="1162" name="Google Shape;1162;p87"/>
                <p:cNvSpPr/>
                <p:nvPr/>
              </p:nvSpPr>
              <p:spPr>
                <a:xfrm>
                  <a:off x="14605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3" name="Google Shape;1163;p87"/>
                <p:cNvSpPr/>
                <p:nvPr/>
              </p:nvSpPr>
              <p:spPr>
                <a:xfrm>
                  <a:off x="5588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4" name="Google Shape;1164;p87"/>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5" name="Google Shape;1165;p87"/>
                <p:cNvSpPr/>
                <p:nvPr/>
              </p:nvSpPr>
              <p:spPr>
                <a:xfrm>
                  <a:off x="11684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6" name="Google Shape;1166;p87"/>
                <p:cNvSpPr/>
                <p:nvPr/>
              </p:nvSpPr>
              <p:spPr>
                <a:xfrm>
                  <a:off x="8636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7" name="Google Shape;1167;p87"/>
                <p:cNvSpPr/>
                <p:nvPr/>
              </p:nvSpPr>
              <p:spPr>
                <a:xfrm>
                  <a:off x="20447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8" name="Google Shape;1168;p87"/>
                <p:cNvSpPr/>
                <p:nvPr/>
              </p:nvSpPr>
              <p:spPr>
                <a:xfrm>
                  <a:off x="23495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69" name="Google Shape;1169;p87"/>
                <p:cNvSpPr/>
                <p:nvPr/>
              </p:nvSpPr>
              <p:spPr>
                <a:xfrm>
                  <a:off x="4191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0" name="Google Shape;1170;p87"/>
                <p:cNvSpPr/>
                <p:nvPr/>
              </p:nvSpPr>
              <p:spPr>
                <a:xfrm>
                  <a:off x="7239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1" name="Google Shape;1171;p87"/>
                <p:cNvSpPr/>
                <p:nvPr/>
              </p:nvSpPr>
              <p:spPr>
                <a:xfrm>
                  <a:off x="10287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2" name="Google Shape;1172;p87"/>
                <p:cNvSpPr/>
                <p:nvPr/>
              </p:nvSpPr>
              <p:spPr>
                <a:xfrm>
                  <a:off x="16383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3" name="Google Shape;1173;p87"/>
                <p:cNvSpPr/>
                <p:nvPr/>
              </p:nvSpPr>
              <p:spPr>
                <a:xfrm>
                  <a:off x="13335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4" name="Google Shape;1174;p87"/>
                <p:cNvSpPr/>
                <p:nvPr/>
              </p:nvSpPr>
              <p:spPr>
                <a:xfrm>
                  <a:off x="22225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5" name="Google Shape;1175;p87"/>
                <p:cNvSpPr/>
                <p:nvPr/>
              </p:nvSpPr>
              <p:spPr>
                <a:xfrm>
                  <a:off x="19304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6" name="Google Shape;1176;p87"/>
                <p:cNvSpPr/>
                <p:nvPr/>
              </p:nvSpPr>
              <p:spPr>
                <a:xfrm>
                  <a:off x="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7" name="Google Shape;1177;p87"/>
                <p:cNvSpPr/>
                <p:nvPr/>
              </p:nvSpPr>
              <p:spPr>
                <a:xfrm>
                  <a:off x="304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8" name="Google Shape;1178;p87"/>
                <p:cNvSpPr/>
                <p:nvPr/>
              </p:nvSpPr>
              <p:spPr>
                <a:xfrm>
                  <a:off x="609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79" name="Google Shape;1179;p87"/>
                <p:cNvSpPr/>
                <p:nvPr/>
              </p:nvSpPr>
              <p:spPr>
                <a:xfrm>
                  <a:off x="901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0" name="Google Shape;1180;p87"/>
                <p:cNvSpPr/>
                <p:nvPr/>
              </p:nvSpPr>
              <p:spPr>
                <a:xfrm>
                  <a:off x="12065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1" name="Google Shape;1181;p87"/>
                <p:cNvSpPr/>
                <p:nvPr/>
              </p:nvSpPr>
              <p:spPr>
                <a:xfrm>
                  <a:off x="18034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2" name="Google Shape;1182;p87"/>
                <p:cNvSpPr/>
                <p:nvPr/>
              </p:nvSpPr>
              <p:spPr>
                <a:xfrm>
                  <a:off x="20955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3" name="Google Shape;1183;p87"/>
                <p:cNvSpPr/>
                <p:nvPr/>
              </p:nvSpPr>
              <p:spPr>
                <a:xfrm>
                  <a:off x="15113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4" name="Google Shape;1184;p87"/>
                <p:cNvSpPr/>
                <p:nvPr/>
              </p:nvSpPr>
              <p:spPr>
                <a:xfrm>
                  <a:off x="23876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5" name="Google Shape;1185;p87"/>
                <p:cNvSpPr/>
                <p:nvPr/>
              </p:nvSpPr>
              <p:spPr>
                <a:xfrm>
                  <a:off x="495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6" name="Google Shape;1186;p87"/>
                <p:cNvSpPr/>
                <p:nvPr/>
              </p:nvSpPr>
              <p:spPr>
                <a:xfrm>
                  <a:off x="1905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7" name="Google Shape;1187;p87"/>
                <p:cNvSpPr/>
                <p:nvPr/>
              </p:nvSpPr>
              <p:spPr>
                <a:xfrm>
                  <a:off x="10922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8" name="Google Shape;1188;p87"/>
                <p:cNvSpPr/>
                <p:nvPr/>
              </p:nvSpPr>
              <p:spPr>
                <a:xfrm>
                  <a:off x="8001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89" name="Google Shape;1189;p87"/>
                <p:cNvSpPr/>
                <p:nvPr/>
              </p:nvSpPr>
              <p:spPr>
                <a:xfrm>
                  <a:off x="16764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0" name="Google Shape;1190;p87"/>
                <p:cNvSpPr/>
                <p:nvPr/>
              </p:nvSpPr>
              <p:spPr>
                <a:xfrm>
                  <a:off x="19685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1" name="Google Shape;1191;p87"/>
                <p:cNvSpPr/>
                <p:nvPr/>
              </p:nvSpPr>
              <p:spPr>
                <a:xfrm>
                  <a:off x="1384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2" name="Google Shape;1192;p87"/>
                <p:cNvSpPr/>
                <p:nvPr/>
              </p:nvSpPr>
              <p:spPr>
                <a:xfrm>
                  <a:off x="22606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3" name="Google Shape;1193;p87"/>
                <p:cNvSpPr/>
                <p:nvPr/>
              </p:nvSpPr>
              <p:spPr>
                <a:xfrm>
                  <a:off x="16510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4" name="Google Shape;1194;p87"/>
                <p:cNvSpPr/>
                <p:nvPr/>
              </p:nvSpPr>
              <p:spPr>
                <a:xfrm>
                  <a:off x="19558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5" name="Google Shape;1195;p87"/>
                <p:cNvSpPr/>
                <p:nvPr/>
              </p:nvSpPr>
              <p:spPr>
                <a:xfrm>
                  <a:off x="22606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6" name="Google Shape;1196;p87"/>
                <p:cNvSpPr/>
                <p:nvPr/>
              </p:nvSpPr>
              <p:spPr>
                <a:xfrm>
                  <a:off x="469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7" name="Google Shape;1197;p87"/>
                <p:cNvSpPr/>
                <p:nvPr/>
              </p:nvSpPr>
              <p:spPr>
                <a:xfrm>
                  <a:off x="10668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8" name="Google Shape;1198;p87"/>
                <p:cNvSpPr/>
                <p:nvPr/>
              </p:nvSpPr>
              <p:spPr>
                <a:xfrm>
                  <a:off x="7747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199" name="Google Shape;1199;p87"/>
                <p:cNvSpPr/>
                <p:nvPr/>
              </p:nvSpPr>
              <p:spPr>
                <a:xfrm>
                  <a:off x="1358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0" name="Google Shape;1200;p87"/>
                <p:cNvSpPr/>
                <p:nvPr/>
              </p:nvSpPr>
              <p:spPr>
                <a:xfrm>
                  <a:off x="1651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201" name="Google Shape;1201;p87"/>
              <p:cNvSpPr/>
              <p:nvPr/>
            </p:nvSpPr>
            <p:spPr>
              <a:xfrm rot="10800000">
                <a:off x="685900" y="1778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2" name="Google Shape;1202;p87"/>
              <p:cNvSpPr/>
              <p:nvPr/>
            </p:nvSpPr>
            <p:spPr>
              <a:xfrm rot="10800000">
                <a:off x="3365600" y="20702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3" name="Google Shape;1203;p87"/>
              <p:cNvSpPr/>
              <p:nvPr/>
            </p:nvSpPr>
            <p:spPr>
              <a:xfrm>
                <a:off x="3403600" y="1778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4" name="Google Shape;1204;p87"/>
              <p:cNvSpPr/>
              <p:nvPr/>
            </p:nvSpPr>
            <p:spPr>
              <a:xfrm>
                <a:off x="723899" y="2667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5" name="Google Shape;1205;p87"/>
              <p:cNvSpPr/>
              <p:nvPr/>
            </p:nvSpPr>
            <p:spPr>
              <a:xfrm>
                <a:off x="685799"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6" name="Google Shape;1206;p87"/>
              <p:cNvSpPr/>
              <p:nvPr/>
            </p:nvSpPr>
            <p:spPr>
              <a:xfrm rot="10800000">
                <a:off x="381101"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7" name="Google Shape;1207;p87"/>
              <p:cNvSpPr/>
              <p:nvPr/>
            </p:nvSpPr>
            <p:spPr>
              <a:xfrm rot="10800000">
                <a:off x="89000"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8" name="Google Shape;1208;p87"/>
              <p:cNvSpPr/>
              <p:nvPr/>
            </p:nvSpPr>
            <p:spPr>
              <a:xfrm>
                <a:off x="3810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09" name="Google Shape;1209;p87"/>
              <p:cNvSpPr/>
              <p:nvPr/>
            </p:nvSpPr>
            <p:spPr>
              <a:xfrm rot="10800000">
                <a:off x="546200" y="2362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0" name="Google Shape;1210;p87"/>
              <p:cNvSpPr/>
              <p:nvPr/>
            </p:nvSpPr>
            <p:spPr>
              <a:xfrm rot="10800000">
                <a:off x="14098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1" name="Google Shape;1211;p87"/>
              <p:cNvSpPr/>
              <p:nvPr/>
            </p:nvSpPr>
            <p:spPr>
              <a:xfrm rot="10800000">
                <a:off x="17146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2" name="Google Shape;1212;p87"/>
              <p:cNvSpPr/>
              <p:nvPr/>
            </p:nvSpPr>
            <p:spPr>
              <a:xfrm rot="10800000">
                <a:off x="20194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3" name="Google Shape;1213;p87"/>
              <p:cNvSpPr/>
              <p:nvPr/>
            </p:nvSpPr>
            <p:spPr>
              <a:xfrm rot="10800000">
                <a:off x="23369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4" name="Google Shape;1214;p87"/>
              <p:cNvSpPr/>
              <p:nvPr/>
            </p:nvSpPr>
            <p:spPr>
              <a:xfrm>
                <a:off x="762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5" name="Google Shape;1215;p87"/>
              <p:cNvSpPr/>
              <p:nvPr/>
            </p:nvSpPr>
            <p:spPr>
              <a:xfrm rot="10800000">
                <a:off x="11304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6" name="Google Shape;1216;p87"/>
              <p:cNvSpPr/>
              <p:nvPr/>
            </p:nvSpPr>
            <p:spPr>
              <a:xfrm rot="10800000">
                <a:off x="114400" y="304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17" name="Google Shape;1217;p87"/>
              <p:cNvSpPr/>
              <p:nvPr/>
            </p:nvSpPr>
            <p:spPr>
              <a:xfrm rot="10800000">
                <a:off x="228700" y="2375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218" name="Google Shape;1218;p87"/>
            <p:cNvSpPr/>
            <p:nvPr/>
          </p:nvSpPr>
          <p:spPr>
            <a:xfrm>
              <a:off x="757991" y="0"/>
              <a:ext cx="25884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“Mixed” population</a:t>
              </a:r>
              <a:endParaRPr sz="900"/>
            </a:p>
          </p:txBody>
        </p:sp>
        <p:cxnSp>
          <p:nvCxnSpPr>
            <p:cNvPr id="1219" name="Google Shape;1219;p87"/>
            <p:cNvCxnSpPr/>
            <p:nvPr/>
          </p:nvCxnSpPr>
          <p:spPr>
            <a:xfrm>
              <a:off x="12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220" name="Google Shape;1220;p87"/>
            <p:cNvCxnSpPr/>
            <p:nvPr/>
          </p:nvCxnSpPr>
          <p:spPr>
            <a:xfrm>
              <a:off x="3949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221" name="Google Shape;1221;p87"/>
            <p:cNvCxnSpPr/>
            <p:nvPr/>
          </p:nvCxnSpPr>
          <p:spPr>
            <a:xfrm>
              <a:off x="0" y="3195979"/>
              <a:ext cx="1817100" cy="1764600"/>
            </a:xfrm>
            <a:prstGeom prst="straightConnector1">
              <a:avLst/>
            </a:prstGeom>
            <a:noFill/>
            <a:ln cap="flat" cmpd="sng" w="38100">
              <a:solidFill>
                <a:srgbClr val="000000"/>
              </a:solidFill>
              <a:prstDash val="solid"/>
              <a:miter lim="8000"/>
              <a:headEnd len="sm" w="sm" type="none"/>
              <a:tailEnd len="sm" w="sm" type="none"/>
            </a:ln>
          </p:spPr>
        </p:cxnSp>
        <p:cxnSp>
          <p:nvCxnSpPr>
            <p:cNvPr id="1222" name="Google Shape;1222;p87"/>
            <p:cNvCxnSpPr/>
            <p:nvPr/>
          </p:nvCxnSpPr>
          <p:spPr>
            <a:xfrm flipH="1">
              <a:off x="2210767" y="3211360"/>
              <a:ext cx="1749300" cy="1749300"/>
            </a:xfrm>
            <a:prstGeom prst="straightConnector1">
              <a:avLst/>
            </a:prstGeom>
            <a:noFill/>
            <a:ln cap="flat" cmpd="sng" w="38100">
              <a:solidFill>
                <a:srgbClr val="000000"/>
              </a:solidFill>
              <a:prstDash val="solid"/>
              <a:miter lim="8000"/>
              <a:headEnd len="sm" w="sm" type="none"/>
              <a:tailEnd len="sm" w="sm" type="none"/>
            </a:ln>
          </p:spPr>
        </p:cxnSp>
        <p:sp>
          <p:nvSpPr>
            <p:cNvPr id="1223" name="Google Shape;1223;p87"/>
            <p:cNvSpPr/>
            <p:nvPr/>
          </p:nvSpPr>
          <p:spPr>
            <a:xfrm rot="10800000">
              <a:off x="3568800" y="12148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24" name="Google Shape;1224;p87"/>
            <p:cNvSpPr/>
            <p:nvPr/>
          </p:nvSpPr>
          <p:spPr>
            <a:xfrm>
              <a:off x="3467100" y="922679"/>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25" name="Google Shape;1225;p87"/>
            <p:cNvSpPr/>
            <p:nvPr/>
          </p:nvSpPr>
          <p:spPr>
            <a:xfrm>
              <a:off x="368299" y="922679"/>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26" name="Google Shape;1226;p87"/>
            <p:cNvSpPr/>
            <p:nvPr/>
          </p:nvSpPr>
          <p:spPr>
            <a:xfrm rot="10800000">
              <a:off x="114402" y="1519676"/>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1227" name="Google Shape;1227;p87"/>
            <p:cNvCxnSpPr/>
            <p:nvPr/>
          </p:nvCxnSpPr>
          <p:spPr>
            <a:xfrm>
              <a:off x="2209800" y="4935380"/>
              <a:ext cx="0" cy="403500"/>
            </a:xfrm>
            <a:prstGeom prst="straightConnector1">
              <a:avLst/>
            </a:prstGeom>
            <a:noFill/>
            <a:ln cap="flat" cmpd="sng" w="38100">
              <a:solidFill>
                <a:srgbClr val="000000"/>
              </a:solidFill>
              <a:prstDash val="solid"/>
              <a:miter lim="8000"/>
              <a:headEnd len="sm" w="sm" type="none"/>
              <a:tailEnd len="sm" w="sm" type="none"/>
            </a:ln>
          </p:spPr>
        </p:cxnSp>
        <p:cxnSp>
          <p:nvCxnSpPr>
            <p:cNvPr id="1228" name="Google Shape;1228;p87"/>
            <p:cNvCxnSpPr/>
            <p:nvPr/>
          </p:nvCxnSpPr>
          <p:spPr>
            <a:xfrm>
              <a:off x="1803400" y="4935879"/>
              <a:ext cx="0" cy="403500"/>
            </a:xfrm>
            <a:prstGeom prst="straightConnector1">
              <a:avLst/>
            </a:prstGeom>
            <a:noFill/>
            <a:ln cap="flat" cmpd="sng" w="38100">
              <a:solidFill>
                <a:srgbClr val="000000"/>
              </a:solidFill>
              <a:prstDash val="solid"/>
              <a:miter lim="8000"/>
              <a:headEnd len="sm" w="sm" type="none"/>
              <a:tailEnd len="sm" w="sm" type="none"/>
            </a:ln>
          </p:spPr>
        </p:cxnSp>
        <p:sp>
          <p:nvSpPr>
            <p:cNvPr id="1229" name="Google Shape;1229;p87"/>
            <p:cNvSpPr/>
            <p:nvPr/>
          </p:nvSpPr>
          <p:spPr>
            <a:xfrm rot="10800000">
              <a:off x="1638400" y="44914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30" name="Google Shape;1230;p87"/>
            <p:cNvSpPr/>
            <p:nvPr/>
          </p:nvSpPr>
          <p:spPr>
            <a:xfrm rot="10800000">
              <a:off x="1930500" y="449148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31" name="Google Shape;1231;p87"/>
            <p:cNvSpPr/>
            <p:nvPr/>
          </p:nvSpPr>
          <p:spPr>
            <a:xfrm rot="10800000">
              <a:off x="2235300" y="44660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32" name="Google Shape;1232;p87"/>
            <p:cNvSpPr/>
            <p:nvPr/>
          </p:nvSpPr>
          <p:spPr>
            <a:xfrm rot="10800000">
              <a:off x="1905100" y="47962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33" name="Google Shape;1233;p87"/>
            <p:cNvSpPr/>
            <p:nvPr/>
          </p:nvSpPr>
          <p:spPr>
            <a:xfrm rot="10800000">
              <a:off x="1892400" y="50756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grpSp>
        <p:nvGrpSpPr>
          <p:cNvPr id="1238" name="Google Shape;1238;p88"/>
          <p:cNvGrpSpPr/>
          <p:nvPr/>
        </p:nvGrpSpPr>
        <p:grpSpPr>
          <a:xfrm>
            <a:off x="491133" y="1214536"/>
            <a:ext cx="2784323" cy="2815454"/>
            <a:chOff x="0" y="0"/>
            <a:chExt cx="3960067" cy="5339379"/>
          </a:xfrm>
        </p:grpSpPr>
        <p:grpSp>
          <p:nvGrpSpPr>
            <p:cNvPr id="1239" name="Google Shape;1239;p88"/>
            <p:cNvGrpSpPr/>
            <p:nvPr/>
          </p:nvGrpSpPr>
          <p:grpSpPr>
            <a:xfrm>
              <a:off x="127000" y="922679"/>
              <a:ext cx="3809900" cy="3505200"/>
              <a:chOff x="0" y="0"/>
              <a:chExt cx="3809900" cy="3505200"/>
            </a:xfrm>
          </p:grpSpPr>
          <p:sp>
            <p:nvSpPr>
              <p:cNvPr id="1240" name="Google Shape;1240;p88"/>
              <p:cNvSpPr/>
              <p:nvPr/>
            </p:nvSpPr>
            <p:spPr>
              <a:xfrm>
                <a:off x="5714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1" name="Google Shape;1241;p88"/>
              <p:cNvSpPr/>
              <p:nvPr/>
            </p:nvSpPr>
            <p:spPr>
              <a:xfrm>
                <a:off x="863599"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2" name="Google Shape;1242;p88"/>
              <p:cNvSpPr/>
              <p:nvPr/>
            </p:nvSpPr>
            <p:spPr>
              <a:xfrm>
                <a:off x="11556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3" name="Google Shape;1243;p88"/>
              <p:cNvSpPr/>
              <p:nvPr/>
            </p:nvSpPr>
            <p:spPr>
              <a:xfrm>
                <a:off x="2921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4" name="Google Shape;1244;p88"/>
              <p:cNvSpPr/>
              <p:nvPr/>
            </p:nvSpPr>
            <p:spPr>
              <a:xfrm>
                <a:off x="14477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5" name="Google Shape;1245;p88"/>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6" name="Google Shape;1246;p88"/>
              <p:cNvSpPr/>
              <p:nvPr/>
            </p:nvSpPr>
            <p:spPr>
              <a:xfrm>
                <a:off x="26670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7" name="Google Shape;1247;p88"/>
              <p:cNvSpPr/>
              <p:nvPr/>
            </p:nvSpPr>
            <p:spPr>
              <a:xfrm>
                <a:off x="5841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8" name="Google Shape;1248;p88"/>
              <p:cNvSpPr/>
              <p:nvPr/>
            </p:nvSpPr>
            <p:spPr>
              <a:xfrm>
                <a:off x="8762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49" name="Google Shape;1249;p88"/>
              <p:cNvSpPr/>
              <p:nvPr/>
            </p:nvSpPr>
            <p:spPr>
              <a:xfrm>
                <a:off x="20574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0" name="Google Shape;1250;p88"/>
              <p:cNvSpPr/>
              <p:nvPr/>
            </p:nvSpPr>
            <p:spPr>
              <a:xfrm>
                <a:off x="23622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1" name="Google Shape;1251;p88"/>
              <p:cNvSpPr/>
              <p:nvPr/>
            </p:nvSpPr>
            <p:spPr>
              <a:xfrm>
                <a:off x="29718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2" name="Google Shape;1252;p88"/>
              <p:cNvSpPr/>
              <p:nvPr/>
            </p:nvSpPr>
            <p:spPr>
              <a:xfrm>
                <a:off x="22098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3" name="Google Shape;1253;p88"/>
              <p:cNvSpPr/>
              <p:nvPr/>
            </p:nvSpPr>
            <p:spPr>
              <a:xfrm>
                <a:off x="4317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4" name="Google Shape;1254;p88"/>
              <p:cNvSpPr/>
              <p:nvPr/>
            </p:nvSpPr>
            <p:spPr>
              <a:xfrm>
                <a:off x="10159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5" name="Google Shape;1255;p88"/>
              <p:cNvSpPr/>
              <p:nvPr/>
            </p:nvSpPr>
            <p:spPr>
              <a:xfrm>
                <a:off x="13080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6" name="Google Shape;1256;p88"/>
              <p:cNvSpPr/>
              <p:nvPr/>
            </p:nvSpPr>
            <p:spPr>
              <a:xfrm>
                <a:off x="25019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7" name="Google Shape;1257;p88"/>
              <p:cNvSpPr/>
              <p:nvPr/>
            </p:nvSpPr>
            <p:spPr>
              <a:xfrm>
                <a:off x="19177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8" name="Google Shape;1258;p88"/>
              <p:cNvSpPr/>
              <p:nvPr/>
            </p:nvSpPr>
            <p:spPr>
              <a:xfrm>
                <a:off x="723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59" name="Google Shape;1259;p88"/>
              <p:cNvSpPr/>
              <p:nvPr/>
            </p:nvSpPr>
            <p:spPr>
              <a:xfrm>
                <a:off x="1612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0" name="Google Shape;1260;p88"/>
              <p:cNvSpPr/>
              <p:nvPr/>
            </p:nvSpPr>
            <p:spPr>
              <a:xfrm>
                <a:off x="27940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1" name="Google Shape;1261;p88"/>
              <p:cNvSpPr/>
              <p:nvPr/>
            </p:nvSpPr>
            <p:spPr>
              <a:xfrm>
                <a:off x="30988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2" name="Google Shape;1262;p88"/>
              <p:cNvSpPr/>
              <p:nvPr/>
            </p:nvSpPr>
            <p:spPr>
              <a:xfrm>
                <a:off x="11683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3" name="Google Shape;1263;p88"/>
              <p:cNvSpPr/>
              <p:nvPr/>
            </p:nvSpPr>
            <p:spPr>
              <a:xfrm>
                <a:off x="14731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4" name="Google Shape;1264;p88"/>
              <p:cNvSpPr/>
              <p:nvPr/>
            </p:nvSpPr>
            <p:spPr>
              <a:xfrm>
                <a:off x="17780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5" name="Google Shape;1265;p88"/>
              <p:cNvSpPr/>
              <p:nvPr/>
            </p:nvSpPr>
            <p:spPr>
              <a:xfrm>
                <a:off x="2387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6" name="Google Shape;1266;p88"/>
              <p:cNvSpPr/>
              <p:nvPr/>
            </p:nvSpPr>
            <p:spPr>
              <a:xfrm>
                <a:off x="2082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7" name="Google Shape;1267;p88"/>
              <p:cNvSpPr/>
              <p:nvPr/>
            </p:nvSpPr>
            <p:spPr>
              <a:xfrm>
                <a:off x="29718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8" name="Google Shape;1268;p88"/>
              <p:cNvSpPr/>
              <p:nvPr/>
            </p:nvSpPr>
            <p:spPr>
              <a:xfrm>
                <a:off x="32639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69" name="Google Shape;1269;p88"/>
              <p:cNvSpPr/>
              <p:nvPr/>
            </p:nvSpPr>
            <p:spPr>
              <a:xfrm>
                <a:off x="2679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0" name="Google Shape;1270;p88"/>
              <p:cNvSpPr/>
              <p:nvPr/>
            </p:nvSpPr>
            <p:spPr>
              <a:xfrm>
                <a:off x="139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1" name="Google Shape;1271;p88"/>
              <p:cNvSpPr/>
              <p:nvPr/>
            </p:nvSpPr>
            <p:spPr>
              <a:xfrm>
                <a:off x="4444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2" name="Google Shape;1272;p88"/>
              <p:cNvSpPr/>
              <p:nvPr/>
            </p:nvSpPr>
            <p:spPr>
              <a:xfrm>
                <a:off x="7492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3" name="Google Shape;1273;p88"/>
              <p:cNvSpPr/>
              <p:nvPr/>
            </p:nvSpPr>
            <p:spPr>
              <a:xfrm>
                <a:off x="10540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4" name="Google Shape;1274;p88"/>
              <p:cNvSpPr/>
              <p:nvPr/>
            </p:nvSpPr>
            <p:spPr>
              <a:xfrm>
                <a:off x="1358899"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5" name="Google Shape;1275;p88"/>
              <p:cNvSpPr/>
              <p:nvPr/>
            </p:nvSpPr>
            <p:spPr>
              <a:xfrm>
                <a:off x="16510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6" name="Google Shape;1276;p88"/>
              <p:cNvSpPr/>
              <p:nvPr/>
            </p:nvSpPr>
            <p:spPr>
              <a:xfrm>
                <a:off x="19558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7" name="Google Shape;1277;p88"/>
              <p:cNvSpPr/>
              <p:nvPr/>
            </p:nvSpPr>
            <p:spPr>
              <a:xfrm>
                <a:off x="25527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8" name="Google Shape;1278;p88"/>
              <p:cNvSpPr/>
              <p:nvPr/>
            </p:nvSpPr>
            <p:spPr>
              <a:xfrm>
                <a:off x="28448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79" name="Google Shape;1279;p88"/>
              <p:cNvSpPr/>
              <p:nvPr/>
            </p:nvSpPr>
            <p:spPr>
              <a:xfrm>
                <a:off x="22606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0" name="Google Shape;1280;p88"/>
              <p:cNvSpPr/>
              <p:nvPr/>
            </p:nvSpPr>
            <p:spPr>
              <a:xfrm>
                <a:off x="31369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1" name="Google Shape;1281;p88"/>
              <p:cNvSpPr/>
              <p:nvPr/>
            </p:nvSpPr>
            <p:spPr>
              <a:xfrm>
                <a:off x="3441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2" name="Google Shape;1282;p88"/>
              <p:cNvSpPr/>
              <p:nvPr/>
            </p:nvSpPr>
            <p:spPr>
              <a:xfrm>
                <a:off x="508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3" name="Google Shape;1283;p88"/>
              <p:cNvSpPr/>
              <p:nvPr/>
            </p:nvSpPr>
            <p:spPr>
              <a:xfrm>
                <a:off x="3302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4" name="Google Shape;1284;p88"/>
              <p:cNvSpPr/>
              <p:nvPr/>
            </p:nvSpPr>
            <p:spPr>
              <a:xfrm>
                <a:off x="6349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5" name="Google Shape;1285;p88"/>
              <p:cNvSpPr/>
              <p:nvPr/>
            </p:nvSpPr>
            <p:spPr>
              <a:xfrm>
                <a:off x="12445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6" name="Google Shape;1286;p88"/>
              <p:cNvSpPr/>
              <p:nvPr/>
            </p:nvSpPr>
            <p:spPr>
              <a:xfrm>
                <a:off x="9397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7" name="Google Shape;1287;p88"/>
              <p:cNvSpPr/>
              <p:nvPr/>
            </p:nvSpPr>
            <p:spPr>
              <a:xfrm>
                <a:off x="18415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8" name="Google Shape;1288;p88"/>
              <p:cNvSpPr/>
              <p:nvPr/>
            </p:nvSpPr>
            <p:spPr>
              <a:xfrm>
                <a:off x="15493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89" name="Google Shape;1289;p88"/>
              <p:cNvSpPr/>
              <p:nvPr/>
            </p:nvSpPr>
            <p:spPr>
              <a:xfrm>
                <a:off x="24257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0" name="Google Shape;1290;p88"/>
              <p:cNvSpPr/>
              <p:nvPr/>
            </p:nvSpPr>
            <p:spPr>
              <a:xfrm>
                <a:off x="27178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1" name="Google Shape;1291;p88"/>
              <p:cNvSpPr/>
              <p:nvPr/>
            </p:nvSpPr>
            <p:spPr>
              <a:xfrm>
                <a:off x="21336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2" name="Google Shape;1292;p88"/>
              <p:cNvSpPr/>
              <p:nvPr/>
            </p:nvSpPr>
            <p:spPr>
              <a:xfrm>
                <a:off x="30099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3" name="Google Shape;1293;p88"/>
              <p:cNvSpPr/>
              <p:nvPr/>
            </p:nvSpPr>
            <p:spPr>
              <a:xfrm>
                <a:off x="32893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4" name="Google Shape;1294;p88"/>
              <p:cNvSpPr/>
              <p:nvPr/>
            </p:nvSpPr>
            <p:spPr>
              <a:xfrm>
                <a:off x="35687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5" name="Google Shape;1295;p88"/>
              <p:cNvSpPr/>
              <p:nvPr/>
            </p:nvSpPr>
            <p:spPr>
              <a:xfrm>
                <a:off x="24003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6" name="Google Shape;1296;p88"/>
              <p:cNvSpPr/>
              <p:nvPr/>
            </p:nvSpPr>
            <p:spPr>
              <a:xfrm>
                <a:off x="27051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7" name="Google Shape;1297;p88"/>
              <p:cNvSpPr/>
              <p:nvPr/>
            </p:nvSpPr>
            <p:spPr>
              <a:xfrm>
                <a:off x="30099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8" name="Google Shape;1298;p88"/>
              <p:cNvSpPr/>
              <p:nvPr/>
            </p:nvSpPr>
            <p:spPr>
              <a:xfrm>
                <a:off x="33020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299" name="Google Shape;1299;p88"/>
              <p:cNvSpPr/>
              <p:nvPr/>
            </p:nvSpPr>
            <p:spPr>
              <a:xfrm>
                <a:off x="12191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0" name="Google Shape;1300;p88"/>
              <p:cNvSpPr/>
              <p:nvPr/>
            </p:nvSpPr>
            <p:spPr>
              <a:xfrm>
                <a:off x="18161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1" name="Google Shape;1301;p88"/>
              <p:cNvSpPr/>
              <p:nvPr/>
            </p:nvSpPr>
            <p:spPr>
              <a:xfrm>
                <a:off x="15239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2" name="Google Shape;1302;p88"/>
              <p:cNvSpPr/>
              <p:nvPr/>
            </p:nvSpPr>
            <p:spPr>
              <a:xfrm>
                <a:off x="21082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3" name="Google Shape;1303;p88"/>
              <p:cNvSpPr/>
              <p:nvPr/>
            </p:nvSpPr>
            <p:spPr>
              <a:xfrm>
                <a:off x="3048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4" name="Google Shape;1304;p88"/>
              <p:cNvSpPr/>
              <p:nvPr/>
            </p:nvSpPr>
            <p:spPr>
              <a:xfrm>
                <a:off x="9143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5" name="Google Shape;1305;p88"/>
              <p:cNvSpPr/>
              <p:nvPr/>
            </p:nvSpPr>
            <p:spPr>
              <a:xfrm>
                <a:off x="6095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6" name="Google Shape;1306;p88"/>
              <p:cNvSpPr/>
              <p:nvPr/>
            </p:nvSpPr>
            <p:spPr>
              <a:xfrm>
                <a:off x="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307" name="Google Shape;1307;p88"/>
              <p:cNvGrpSpPr/>
              <p:nvPr/>
            </p:nvGrpSpPr>
            <p:grpSpPr>
              <a:xfrm rot="10800000">
                <a:off x="863700" y="1778100"/>
                <a:ext cx="2628800" cy="1435000"/>
                <a:chOff x="0" y="0"/>
                <a:chExt cx="2628800" cy="1435000"/>
              </a:xfrm>
            </p:grpSpPr>
            <p:sp>
              <p:nvSpPr>
                <p:cNvPr id="1308" name="Google Shape;1308;p88"/>
                <p:cNvSpPr/>
                <p:nvPr/>
              </p:nvSpPr>
              <p:spPr>
                <a:xfrm>
                  <a:off x="14605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09" name="Google Shape;1309;p88"/>
                <p:cNvSpPr/>
                <p:nvPr/>
              </p:nvSpPr>
              <p:spPr>
                <a:xfrm>
                  <a:off x="5588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0" name="Google Shape;1310;p88"/>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1" name="Google Shape;1311;p88"/>
                <p:cNvSpPr/>
                <p:nvPr/>
              </p:nvSpPr>
              <p:spPr>
                <a:xfrm>
                  <a:off x="11684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2" name="Google Shape;1312;p88"/>
                <p:cNvSpPr/>
                <p:nvPr/>
              </p:nvSpPr>
              <p:spPr>
                <a:xfrm>
                  <a:off x="8636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3" name="Google Shape;1313;p88"/>
                <p:cNvSpPr/>
                <p:nvPr/>
              </p:nvSpPr>
              <p:spPr>
                <a:xfrm>
                  <a:off x="20447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4" name="Google Shape;1314;p88"/>
                <p:cNvSpPr/>
                <p:nvPr/>
              </p:nvSpPr>
              <p:spPr>
                <a:xfrm>
                  <a:off x="23495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5" name="Google Shape;1315;p88"/>
                <p:cNvSpPr/>
                <p:nvPr/>
              </p:nvSpPr>
              <p:spPr>
                <a:xfrm>
                  <a:off x="4191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6" name="Google Shape;1316;p88"/>
                <p:cNvSpPr/>
                <p:nvPr/>
              </p:nvSpPr>
              <p:spPr>
                <a:xfrm>
                  <a:off x="7239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7" name="Google Shape;1317;p88"/>
                <p:cNvSpPr/>
                <p:nvPr/>
              </p:nvSpPr>
              <p:spPr>
                <a:xfrm>
                  <a:off x="10287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8" name="Google Shape;1318;p88"/>
                <p:cNvSpPr/>
                <p:nvPr/>
              </p:nvSpPr>
              <p:spPr>
                <a:xfrm>
                  <a:off x="16383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19" name="Google Shape;1319;p88"/>
                <p:cNvSpPr/>
                <p:nvPr/>
              </p:nvSpPr>
              <p:spPr>
                <a:xfrm>
                  <a:off x="13335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0" name="Google Shape;1320;p88"/>
                <p:cNvSpPr/>
                <p:nvPr/>
              </p:nvSpPr>
              <p:spPr>
                <a:xfrm>
                  <a:off x="22225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1" name="Google Shape;1321;p88"/>
                <p:cNvSpPr/>
                <p:nvPr/>
              </p:nvSpPr>
              <p:spPr>
                <a:xfrm>
                  <a:off x="19304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2" name="Google Shape;1322;p88"/>
                <p:cNvSpPr/>
                <p:nvPr/>
              </p:nvSpPr>
              <p:spPr>
                <a:xfrm>
                  <a:off x="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3" name="Google Shape;1323;p88"/>
                <p:cNvSpPr/>
                <p:nvPr/>
              </p:nvSpPr>
              <p:spPr>
                <a:xfrm>
                  <a:off x="304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4" name="Google Shape;1324;p88"/>
                <p:cNvSpPr/>
                <p:nvPr/>
              </p:nvSpPr>
              <p:spPr>
                <a:xfrm>
                  <a:off x="609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5" name="Google Shape;1325;p88"/>
                <p:cNvSpPr/>
                <p:nvPr/>
              </p:nvSpPr>
              <p:spPr>
                <a:xfrm>
                  <a:off x="901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6" name="Google Shape;1326;p88"/>
                <p:cNvSpPr/>
                <p:nvPr/>
              </p:nvSpPr>
              <p:spPr>
                <a:xfrm>
                  <a:off x="12065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7" name="Google Shape;1327;p88"/>
                <p:cNvSpPr/>
                <p:nvPr/>
              </p:nvSpPr>
              <p:spPr>
                <a:xfrm>
                  <a:off x="18034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8" name="Google Shape;1328;p88"/>
                <p:cNvSpPr/>
                <p:nvPr/>
              </p:nvSpPr>
              <p:spPr>
                <a:xfrm>
                  <a:off x="20955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29" name="Google Shape;1329;p88"/>
                <p:cNvSpPr/>
                <p:nvPr/>
              </p:nvSpPr>
              <p:spPr>
                <a:xfrm>
                  <a:off x="15113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0" name="Google Shape;1330;p88"/>
                <p:cNvSpPr/>
                <p:nvPr/>
              </p:nvSpPr>
              <p:spPr>
                <a:xfrm>
                  <a:off x="23876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1" name="Google Shape;1331;p88"/>
                <p:cNvSpPr/>
                <p:nvPr/>
              </p:nvSpPr>
              <p:spPr>
                <a:xfrm>
                  <a:off x="495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2" name="Google Shape;1332;p88"/>
                <p:cNvSpPr/>
                <p:nvPr/>
              </p:nvSpPr>
              <p:spPr>
                <a:xfrm>
                  <a:off x="1905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3" name="Google Shape;1333;p88"/>
                <p:cNvSpPr/>
                <p:nvPr/>
              </p:nvSpPr>
              <p:spPr>
                <a:xfrm>
                  <a:off x="10922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4" name="Google Shape;1334;p88"/>
                <p:cNvSpPr/>
                <p:nvPr/>
              </p:nvSpPr>
              <p:spPr>
                <a:xfrm>
                  <a:off x="8001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5" name="Google Shape;1335;p88"/>
                <p:cNvSpPr/>
                <p:nvPr/>
              </p:nvSpPr>
              <p:spPr>
                <a:xfrm>
                  <a:off x="16764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6" name="Google Shape;1336;p88"/>
                <p:cNvSpPr/>
                <p:nvPr/>
              </p:nvSpPr>
              <p:spPr>
                <a:xfrm>
                  <a:off x="19685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7" name="Google Shape;1337;p88"/>
                <p:cNvSpPr/>
                <p:nvPr/>
              </p:nvSpPr>
              <p:spPr>
                <a:xfrm>
                  <a:off x="1384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8" name="Google Shape;1338;p88"/>
                <p:cNvSpPr/>
                <p:nvPr/>
              </p:nvSpPr>
              <p:spPr>
                <a:xfrm>
                  <a:off x="22606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39" name="Google Shape;1339;p88"/>
                <p:cNvSpPr/>
                <p:nvPr/>
              </p:nvSpPr>
              <p:spPr>
                <a:xfrm>
                  <a:off x="16510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0" name="Google Shape;1340;p88"/>
                <p:cNvSpPr/>
                <p:nvPr/>
              </p:nvSpPr>
              <p:spPr>
                <a:xfrm>
                  <a:off x="19558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1" name="Google Shape;1341;p88"/>
                <p:cNvSpPr/>
                <p:nvPr/>
              </p:nvSpPr>
              <p:spPr>
                <a:xfrm>
                  <a:off x="22606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2" name="Google Shape;1342;p88"/>
                <p:cNvSpPr/>
                <p:nvPr/>
              </p:nvSpPr>
              <p:spPr>
                <a:xfrm>
                  <a:off x="469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3" name="Google Shape;1343;p88"/>
                <p:cNvSpPr/>
                <p:nvPr/>
              </p:nvSpPr>
              <p:spPr>
                <a:xfrm>
                  <a:off x="10668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4" name="Google Shape;1344;p88"/>
                <p:cNvSpPr/>
                <p:nvPr/>
              </p:nvSpPr>
              <p:spPr>
                <a:xfrm>
                  <a:off x="7747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5" name="Google Shape;1345;p88"/>
                <p:cNvSpPr/>
                <p:nvPr/>
              </p:nvSpPr>
              <p:spPr>
                <a:xfrm>
                  <a:off x="1358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6" name="Google Shape;1346;p88"/>
                <p:cNvSpPr/>
                <p:nvPr/>
              </p:nvSpPr>
              <p:spPr>
                <a:xfrm>
                  <a:off x="1651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347" name="Google Shape;1347;p88"/>
              <p:cNvSpPr/>
              <p:nvPr/>
            </p:nvSpPr>
            <p:spPr>
              <a:xfrm rot="10800000">
                <a:off x="685900" y="1778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8" name="Google Shape;1348;p88"/>
              <p:cNvSpPr/>
              <p:nvPr/>
            </p:nvSpPr>
            <p:spPr>
              <a:xfrm rot="10800000">
                <a:off x="3365600" y="20702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49" name="Google Shape;1349;p88"/>
              <p:cNvSpPr/>
              <p:nvPr/>
            </p:nvSpPr>
            <p:spPr>
              <a:xfrm>
                <a:off x="3403600" y="1778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0" name="Google Shape;1350;p88"/>
              <p:cNvSpPr/>
              <p:nvPr/>
            </p:nvSpPr>
            <p:spPr>
              <a:xfrm>
                <a:off x="723899" y="2667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1" name="Google Shape;1351;p88"/>
              <p:cNvSpPr/>
              <p:nvPr/>
            </p:nvSpPr>
            <p:spPr>
              <a:xfrm>
                <a:off x="685799"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2" name="Google Shape;1352;p88"/>
              <p:cNvSpPr/>
              <p:nvPr/>
            </p:nvSpPr>
            <p:spPr>
              <a:xfrm rot="10800000">
                <a:off x="381101"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3" name="Google Shape;1353;p88"/>
              <p:cNvSpPr/>
              <p:nvPr/>
            </p:nvSpPr>
            <p:spPr>
              <a:xfrm rot="10800000">
                <a:off x="89000"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4" name="Google Shape;1354;p88"/>
              <p:cNvSpPr/>
              <p:nvPr/>
            </p:nvSpPr>
            <p:spPr>
              <a:xfrm>
                <a:off x="3810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5" name="Google Shape;1355;p88"/>
              <p:cNvSpPr/>
              <p:nvPr/>
            </p:nvSpPr>
            <p:spPr>
              <a:xfrm rot="10800000">
                <a:off x="546200" y="2362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6" name="Google Shape;1356;p88"/>
              <p:cNvSpPr/>
              <p:nvPr/>
            </p:nvSpPr>
            <p:spPr>
              <a:xfrm rot="10800000">
                <a:off x="14098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7" name="Google Shape;1357;p88"/>
              <p:cNvSpPr/>
              <p:nvPr/>
            </p:nvSpPr>
            <p:spPr>
              <a:xfrm rot="10800000">
                <a:off x="17146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8" name="Google Shape;1358;p88"/>
              <p:cNvSpPr/>
              <p:nvPr/>
            </p:nvSpPr>
            <p:spPr>
              <a:xfrm rot="10800000">
                <a:off x="20194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59" name="Google Shape;1359;p88"/>
              <p:cNvSpPr/>
              <p:nvPr/>
            </p:nvSpPr>
            <p:spPr>
              <a:xfrm rot="10800000">
                <a:off x="23369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60" name="Google Shape;1360;p88"/>
              <p:cNvSpPr/>
              <p:nvPr/>
            </p:nvSpPr>
            <p:spPr>
              <a:xfrm>
                <a:off x="762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61" name="Google Shape;1361;p88"/>
              <p:cNvSpPr/>
              <p:nvPr/>
            </p:nvSpPr>
            <p:spPr>
              <a:xfrm rot="10800000">
                <a:off x="11304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62" name="Google Shape;1362;p88"/>
              <p:cNvSpPr/>
              <p:nvPr/>
            </p:nvSpPr>
            <p:spPr>
              <a:xfrm rot="10800000">
                <a:off x="114400" y="304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63" name="Google Shape;1363;p88"/>
              <p:cNvSpPr/>
              <p:nvPr/>
            </p:nvSpPr>
            <p:spPr>
              <a:xfrm rot="10800000">
                <a:off x="228700" y="2375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364" name="Google Shape;1364;p88"/>
            <p:cNvSpPr/>
            <p:nvPr/>
          </p:nvSpPr>
          <p:spPr>
            <a:xfrm>
              <a:off x="757991" y="0"/>
              <a:ext cx="25884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“Mixed” population</a:t>
              </a:r>
              <a:endParaRPr sz="900"/>
            </a:p>
          </p:txBody>
        </p:sp>
        <p:cxnSp>
          <p:nvCxnSpPr>
            <p:cNvPr id="1365" name="Google Shape;1365;p88"/>
            <p:cNvCxnSpPr/>
            <p:nvPr/>
          </p:nvCxnSpPr>
          <p:spPr>
            <a:xfrm>
              <a:off x="12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366" name="Google Shape;1366;p88"/>
            <p:cNvCxnSpPr/>
            <p:nvPr/>
          </p:nvCxnSpPr>
          <p:spPr>
            <a:xfrm>
              <a:off x="3949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367" name="Google Shape;1367;p88"/>
            <p:cNvCxnSpPr/>
            <p:nvPr/>
          </p:nvCxnSpPr>
          <p:spPr>
            <a:xfrm>
              <a:off x="0" y="3195979"/>
              <a:ext cx="1817100" cy="1764600"/>
            </a:xfrm>
            <a:prstGeom prst="straightConnector1">
              <a:avLst/>
            </a:prstGeom>
            <a:noFill/>
            <a:ln cap="flat" cmpd="sng" w="38100">
              <a:solidFill>
                <a:srgbClr val="000000"/>
              </a:solidFill>
              <a:prstDash val="solid"/>
              <a:miter lim="8000"/>
              <a:headEnd len="sm" w="sm" type="none"/>
              <a:tailEnd len="sm" w="sm" type="none"/>
            </a:ln>
          </p:spPr>
        </p:cxnSp>
        <p:cxnSp>
          <p:nvCxnSpPr>
            <p:cNvPr id="1368" name="Google Shape;1368;p88"/>
            <p:cNvCxnSpPr/>
            <p:nvPr/>
          </p:nvCxnSpPr>
          <p:spPr>
            <a:xfrm flipH="1">
              <a:off x="2210767" y="3211360"/>
              <a:ext cx="1749300" cy="1749300"/>
            </a:xfrm>
            <a:prstGeom prst="straightConnector1">
              <a:avLst/>
            </a:prstGeom>
            <a:noFill/>
            <a:ln cap="flat" cmpd="sng" w="38100">
              <a:solidFill>
                <a:srgbClr val="000000"/>
              </a:solidFill>
              <a:prstDash val="solid"/>
              <a:miter lim="8000"/>
              <a:headEnd len="sm" w="sm" type="none"/>
              <a:tailEnd len="sm" w="sm" type="none"/>
            </a:ln>
          </p:spPr>
        </p:cxnSp>
        <p:sp>
          <p:nvSpPr>
            <p:cNvPr id="1369" name="Google Shape;1369;p88"/>
            <p:cNvSpPr/>
            <p:nvPr/>
          </p:nvSpPr>
          <p:spPr>
            <a:xfrm rot="10800000">
              <a:off x="3568800" y="12148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0" name="Google Shape;1370;p88"/>
            <p:cNvSpPr/>
            <p:nvPr/>
          </p:nvSpPr>
          <p:spPr>
            <a:xfrm>
              <a:off x="3467100" y="922679"/>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1" name="Google Shape;1371;p88"/>
            <p:cNvSpPr/>
            <p:nvPr/>
          </p:nvSpPr>
          <p:spPr>
            <a:xfrm>
              <a:off x="368299" y="922679"/>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2" name="Google Shape;1372;p88"/>
            <p:cNvSpPr/>
            <p:nvPr/>
          </p:nvSpPr>
          <p:spPr>
            <a:xfrm rot="10800000">
              <a:off x="114402" y="1519676"/>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1373" name="Google Shape;1373;p88"/>
            <p:cNvCxnSpPr/>
            <p:nvPr/>
          </p:nvCxnSpPr>
          <p:spPr>
            <a:xfrm>
              <a:off x="2209800" y="4935380"/>
              <a:ext cx="0" cy="403500"/>
            </a:xfrm>
            <a:prstGeom prst="straightConnector1">
              <a:avLst/>
            </a:prstGeom>
            <a:noFill/>
            <a:ln cap="flat" cmpd="sng" w="38100">
              <a:solidFill>
                <a:srgbClr val="000000"/>
              </a:solidFill>
              <a:prstDash val="solid"/>
              <a:miter lim="8000"/>
              <a:headEnd len="sm" w="sm" type="none"/>
              <a:tailEnd len="sm" w="sm" type="none"/>
            </a:ln>
          </p:spPr>
        </p:cxnSp>
        <p:cxnSp>
          <p:nvCxnSpPr>
            <p:cNvPr id="1374" name="Google Shape;1374;p88"/>
            <p:cNvCxnSpPr/>
            <p:nvPr/>
          </p:nvCxnSpPr>
          <p:spPr>
            <a:xfrm>
              <a:off x="1803400" y="4935879"/>
              <a:ext cx="0" cy="403500"/>
            </a:xfrm>
            <a:prstGeom prst="straightConnector1">
              <a:avLst/>
            </a:prstGeom>
            <a:noFill/>
            <a:ln cap="flat" cmpd="sng" w="38100">
              <a:solidFill>
                <a:srgbClr val="000000"/>
              </a:solidFill>
              <a:prstDash val="solid"/>
              <a:miter lim="8000"/>
              <a:headEnd len="sm" w="sm" type="none"/>
              <a:tailEnd len="sm" w="sm" type="none"/>
            </a:ln>
          </p:spPr>
        </p:cxnSp>
        <p:sp>
          <p:nvSpPr>
            <p:cNvPr id="1375" name="Google Shape;1375;p88"/>
            <p:cNvSpPr/>
            <p:nvPr/>
          </p:nvSpPr>
          <p:spPr>
            <a:xfrm rot="10800000">
              <a:off x="1638400" y="44914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6" name="Google Shape;1376;p88"/>
            <p:cNvSpPr/>
            <p:nvPr/>
          </p:nvSpPr>
          <p:spPr>
            <a:xfrm rot="10800000">
              <a:off x="1930500" y="449148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7" name="Google Shape;1377;p88"/>
            <p:cNvSpPr/>
            <p:nvPr/>
          </p:nvSpPr>
          <p:spPr>
            <a:xfrm rot="10800000">
              <a:off x="2235300" y="44660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8" name="Google Shape;1378;p88"/>
            <p:cNvSpPr/>
            <p:nvPr/>
          </p:nvSpPr>
          <p:spPr>
            <a:xfrm rot="10800000">
              <a:off x="1905100" y="47962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79" name="Google Shape;1379;p88"/>
            <p:cNvSpPr/>
            <p:nvPr/>
          </p:nvSpPr>
          <p:spPr>
            <a:xfrm rot="10800000">
              <a:off x="1892400" y="50756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380" name="Google Shape;1380;p88"/>
          <p:cNvGrpSpPr/>
          <p:nvPr/>
        </p:nvGrpSpPr>
        <p:grpSpPr>
          <a:xfrm>
            <a:off x="1419891" y="4272908"/>
            <a:ext cx="973230" cy="689708"/>
            <a:chOff x="101" y="100"/>
            <a:chExt cx="1384199" cy="1308000"/>
          </a:xfrm>
        </p:grpSpPr>
        <p:sp>
          <p:nvSpPr>
            <p:cNvPr id="1381" name="Google Shape;1381;p88"/>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2" name="Google Shape;1382;p88"/>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3" name="Google Shape;1383;p88"/>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4" name="Google Shape;1384;p88"/>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5" name="Google Shape;1385;p88"/>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6" name="Google Shape;1386;p88"/>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7" name="Google Shape;1387;p88"/>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8" name="Google Shape;1388;p88"/>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89" name="Google Shape;1389;p88"/>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390" name="Google Shape;1390;p88"/>
          <p:cNvSpPr/>
          <p:nvPr/>
        </p:nvSpPr>
        <p:spPr>
          <a:xfrm>
            <a:off x="963692" y="3551720"/>
            <a:ext cx="6920400" cy="826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Bottleneck event </a:t>
            </a:r>
            <a:endParaRPr sz="900"/>
          </a:p>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a:t>
            </a:r>
            <a:r>
              <a:rPr b="0" i="1" lang="en" sz="1500" u="none" cap="none" strike="noStrike">
                <a:solidFill>
                  <a:srgbClr val="000000"/>
                </a:solidFill>
                <a:latin typeface="Helvetica Neue"/>
                <a:ea typeface="Helvetica Neue"/>
                <a:cs typeface="Helvetica Neue"/>
                <a:sym typeface="Helvetica Neue"/>
              </a:rPr>
              <a:t>migration</a:t>
            </a:r>
            <a:r>
              <a:rPr b="0" i="0" lang="en" sz="1500" u="none" cap="none" strike="noStrike">
                <a:solidFill>
                  <a:srgbClr val="000000"/>
                </a:solidFill>
                <a:latin typeface="Helvetica Neue"/>
                <a:ea typeface="Helvetica Neue"/>
                <a:cs typeface="Helvetica Neue"/>
                <a:sym typeface="Helvetica Neue"/>
              </a:rPr>
              <a:t>, </a:t>
            </a:r>
            <a:r>
              <a:rPr b="0" i="1" lang="en" sz="1500" u="none" cap="none" strike="noStrike">
                <a:solidFill>
                  <a:srgbClr val="000000"/>
                </a:solidFill>
                <a:latin typeface="Helvetica Neue"/>
                <a:ea typeface="Helvetica Neue"/>
                <a:cs typeface="Helvetica Neue"/>
                <a:sym typeface="Helvetica Neue"/>
              </a:rPr>
              <a:t>war</a:t>
            </a:r>
            <a:r>
              <a:rPr b="0" i="0" lang="en" sz="1500" u="none" cap="none" strike="noStrike">
                <a:solidFill>
                  <a:srgbClr val="000000"/>
                </a:solidFill>
                <a:latin typeface="Helvetica Neue"/>
                <a:ea typeface="Helvetica Neue"/>
                <a:cs typeface="Helvetica Neue"/>
                <a:sym typeface="Helvetica Neue"/>
              </a:rPr>
              <a:t>, </a:t>
            </a:r>
            <a:r>
              <a:rPr b="0" i="1" lang="en" sz="1500" u="none" cap="none" strike="noStrike">
                <a:solidFill>
                  <a:srgbClr val="000000"/>
                </a:solidFill>
                <a:latin typeface="Helvetica Neue"/>
                <a:ea typeface="Helvetica Neue"/>
                <a:cs typeface="Helvetica Neue"/>
                <a:sym typeface="Helvetica Neue"/>
              </a:rPr>
              <a:t>disease, nearly extinct animals </a:t>
            </a:r>
            <a:endParaRPr b="0" i="1" sz="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Helvetica Neue"/>
              <a:buNone/>
            </a:pPr>
            <a:r>
              <a:rPr b="0" i="1" lang="en" sz="1500" u="none" cap="none" strike="noStrike">
                <a:solidFill>
                  <a:srgbClr val="000000"/>
                </a:solidFill>
                <a:latin typeface="Helvetica Neue"/>
                <a:ea typeface="Helvetica Neue"/>
                <a:cs typeface="Helvetica Neue"/>
                <a:sym typeface="Helvetica Neue"/>
              </a:rPr>
              <a:t>(e.g., elephant seals in Baja</a:t>
            </a:r>
            <a:r>
              <a:rPr b="0" i="0" lang="en" sz="1500" u="none" cap="none" strike="noStrike">
                <a:solidFill>
                  <a:srgbClr val="000000"/>
                </a:solidFill>
                <a:latin typeface="Helvetica Neue"/>
                <a:ea typeface="Helvetica Neue"/>
                <a:cs typeface="Helvetica Neue"/>
                <a:sym typeface="Helvetica Neue"/>
              </a:rPr>
              <a:t>) </a:t>
            </a:r>
            <a:endParaRPr sz="900"/>
          </a:p>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greatly reduces population size</a:t>
            </a:r>
            <a:endParaRPr sz="900"/>
          </a:p>
        </p:txBody>
      </p:sp>
      <p:sp>
        <p:nvSpPr>
          <p:cNvPr id="1391" name="Google Shape;1391;p88"/>
          <p:cNvSpPr/>
          <p:nvPr/>
        </p:nvSpPr>
        <p:spPr>
          <a:xfrm rot="10800000">
            <a:off x="1991184" y="4835474"/>
            <a:ext cx="169800" cy="127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392" name="Google Shape;1392;p88"/>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solidFill>
                  <a:srgbClr val="000000"/>
                </a:solidFill>
                <a:latin typeface="Economica"/>
                <a:ea typeface="Economica"/>
                <a:cs typeface="Economica"/>
                <a:sym typeface="Economica"/>
              </a:rPr>
              <a:t>Genetic bottleneck</a:t>
            </a:r>
            <a:endParaRPr sz="4800">
              <a:solidFill>
                <a:srgbClr val="000000"/>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grpSp>
        <p:nvGrpSpPr>
          <p:cNvPr id="1397" name="Google Shape;1397;p89"/>
          <p:cNvGrpSpPr/>
          <p:nvPr/>
        </p:nvGrpSpPr>
        <p:grpSpPr>
          <a:xfrm>
            <a:off x="491133" y="1214536"/>
            <a:ext cx="2784323" cy="2815454"/>
            <a:chOff x="0" y="0"/>
            <a:chExt cx="3960067" cy="5339379"/>
          </a:xfrm>
        </p:grpSpPr>
        <p:grpSp>
          <p:nvGrpSpPr>
            <p:cNvPr id="1398" name="Google Shape;1398;p89"/>
            <p:cNvGrpSpPr/>
            <p:nvPr/>
          </p:nvGrpSpPr>
          <p:grpSpPr>
            <a:xfrm>
              <a:off x="127000" y="922679"/>
              <a:ext cx="3809900" cy="3505200"/>
              <a:chOff x="0" y="0"/>
              <a:chExt cx="3809900" cy="3505200"/>
            </a:xfrm>
          </p:grpSpPr>
          <p:sp>
            <p:nvSpPr>
              <p:cNvPr id="1399" name="Google Shape;1399;p89"/>
              <p:cNvSpPr/>
              <p:nvPr/>
            </p:nvSpPr>
            <p:spPr>
              <a:xfrm>
                <a:off x="5714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0" name="Google Shape;1400;p89"/>
              <p:cNvSpPr/>
              <p:nvPr/>
            </p:nvSpPr>
            <p:spPr>
              <a:xfrm>
                <a:off x="863599"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1" name="Google Shape;1401;p89"/>
              <p:cNvSpPr/>
              <p:nvPr/>
            </p:nvSpPr>
            <p:spPr>
              <a:xfrm>
                <a:off x="11556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2" name="Google Shape;1402;p89"/>
              <p:cNvSpPr/>
              <p:nvPr/>
            </p:nvSpPr>
            <p:spPr>
              <a:xfrm>
                <a:off x="2921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3" name="Google Shape;1403;p89"/>
              <p:cNvSpPr/>
              <p:nvPr/>
            </p:nvSpPr>
            <p:spPr>
              <a:xfrm>
                <a:off x="1447799"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4" name="Google Shape;1404;p89"/>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5" name="Google Shape;1405;p89"/>
              <p:cNvSpPr/>
              <p:nvPr/>
            </p:nvSpPr>
            <p:spPr>
              <a:xfrm>
                <a:off x="26670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6" name="Google Shape;1406;p89"/>
              <p:cNvSpPr/>
              <p:nvPr/>
            </p:nvSpPr>
            <p:spPr>
              <a:xfrm>
                <a:off x="5841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7" name="Google Shape;1407;p89"/>
              <p:cNvSpPr/>
              <p:nvPr/>
            </p:nvSpPr>
            <p:spPr>
              <a:xfrm>
                <a:off x="876299"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8" name="Google Shape;1408;p89"/>
              <p:cNvSpPr/>
              <p:nvPr/>
            </p:nvSpPr>
            <p:spPr>
              <a:xfrm>
                <a:off x="20574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09" name="Google Shape;1409;p89"/>
              <p:cNvSpPr/>
              <p:nvPr/>
            </p:nvSpPr>
            <p:spPr>
              <a:xfrm>
                <a:off x="23622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0" name="Google Shape;1410;p89"/>
              <p:cNvSpPr/>
              <p:nvPr/>
            </p:nvSpPr>
            <p:spPr>
              <a:xfrm>
                <a:off x="29718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1" name="Google Shape;1411;p89"/>
              <p:cNvSpPr/>
              <p:nvPr/>
            </p:nvSpPr>
            <p:spPr>
              <a:xfrm>
                <a:off x="22098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2" name="Google Shape;1412;p89"/>
              <p:cNvSpPr/>
              <p:nvPr/>
            </p:nvSpPr>
            <p:spPr>
              <a:xfrm>
                <a:off x="4317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3" name="Google Shape;1413;p89"/>
              <p:cNvSpPr/>
              <p:nvPr/>
            </p:nvSpPr>
            <p:spPr>
              <a:xfrm>
                <a:off x="10159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4" name="Google Shape;1414;p89"/>
              <p:cNvSpPr/>
              <p:nvPr/>
            </p:nvSpPr>
            <p:spPr>
              <a:xfrm>
                <a:off x="1308099"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5" name="Google Shape;1415;p89"/>
              <p:cNvSpPr/>
              <p:nvPr/>
            </p:nvSpPr>
            <p:spPr>
              <a:xfrm>
                <a:off x="25019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6" name="Google Shape;1416;p89"/>
              <p:cNvSpPr/>
              <p:nvPr/>
            </p:nvSpPr>
            <p:spPr>
              <a:xfrm>
                <a:off x="1917700" y="292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7" name="Google Shape;1417;p89"/>
              <p:cNvSpPr/>
              <p:nvPr/>
            </p:nvSpPr>
            <p:spPr>
              <a:xfrm>
                <a:off x="723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8" name="Google Shape;1418;p89"/>
              <p:cNvSpPr/>
              <p:nvPr/>
            </p:nvSpPr>
            <p:spPr>
              <a:xfrm>
                <a:off x="1612899"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19" name="Google Shape;1419;p89"/>
              <p:cNvSpPr/>
              <p:nvPr/>
            </p:nvSpPr>
            <p:spPr>
              <a:xfrm>
                <a:off x="27940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0" name="Google Shape;1420;p89"/>
              <p:cNvSpPr/>
              <p:nvPr/>
            </p:nvSpPr>
            <p:spPr>
              <a:xfrm>
                <a:off x="3098800" y="292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1" name="Google Shape;1421;p89"/>
              <p:cNvSpPr/>
              <p:nvPr/>
            </p:nvSpPr>
            <p:spPr>
              <a:xfrm>
                <a:off x="11683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2" name="Google Shape;1422;p89"/>
              <p:cNvSpPr/>
              <p:nvPr/>
            </p:nvSpPr>
            <p:spPr>
              <a:xfrm>
                <a:off x="1473199"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3" name="Google Shape;1423;p89"/>
              <p:cNvSpPr/>
              <p:nvPr/>
            </p:nvSpPr>
            <p:spPr>
              <a:xfrm>
                <a:off x="17780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4" name="Google Shape;1424;p89"/>
              <p:cNvSpPr/>
              <p:nvPr/>
            </p:nvSpPr>
            <p:spPr>
              <a:xfrm>
                <a:off x="2387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5" name="Google Shape;1425;p89"/>
              <p:cNvSpPr/>
              <p:nvPr/>
            </p:nvSpPr>
            <p:spPr>
              <a:xfrm>
                <a:off x="2082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6" name="Google Shape;1426;p89"/>
              <p:cNvSpPr/>
              <p:nvPr/>
            </p:nvSpPr>
            <p:spPr>
              <a:xfrm>
                <a:off x="29718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7" name="Google Shape;1427;p89"/>
              <p:cNvSpPr/>
              <p:nvPr/>
            </p:nvSpPr>
            <p:spPr>
              <a:xfrm>
                <a:off x="32639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8" name="Google Shape;1428;p89"/>
              <p:cNvSpPr/>
              <p:nvPr/>
            </p:nvSpPr>
            <p:spPr>
              <a:xfrm>
                <a:off x="2679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29" name="Google Shape;1429;p89"/>
              <p:cNvSpPr/>
              <p:nvPr/>
            </p:nvSpPr>
            <p:spPr>
              <a:xfrm>
                <a:off x="139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0" name="Google Shape;1430;p89"/>
              <p:cNvSpPr/>
              <p:nvPr/>
            </p:nvSpPr>
            <p:spPr>
              <a:xfrm>
                <a:off x="4444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1" name="Google Shape;1431;p89"/>
              <p:cNvSpPr/>
              <p:nvPr/>
            </p:nvSpPr>
            <p:spPr>
              <a:xfrm>
                <a:off x="7492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2" name="Google Shape;1432;p89"/>
              <p:cNvSpPr/>
              <p:nvPr/>
            </p:nvSpPr>
            <p:spPr>
              <a:xfrm>
                <a:off x="1054099"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3" name="Google Shape;1433;p89"/>
              <p:cNvSpPr/>
              <p:nvPr/>
            </p:nvSpPr>
            <p:spPr>
              <a:xfrm>
                <a:off x="1358899"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4" name="Google Shape;1434;p89"/>
              <p:cNvSpPr/>
              <p:nvPr/>
            </p:nvSpPr>
            <p:spPr>
              <a:xfrm>
                <a:off x="16510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5" name="Google Shape;1435;p89"/>
              <p:cNvSpPr/>
              <p:nvPr/>
            </p:nvSpPr>
            <p:spPr>
              <a:xfrm>
                <a:off x="19558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6" name="Google Shape;1436;p89"/>
              <p:cNvSpPr/>
              <p:nvPr/>
            </p:nvSpPr>
            <p:spPr>
              <a:xfrm>
                <a:off x="25527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7" name="Google Shape;1437;p89"/>
              <p:cNvSpPr/>
              <p:nvPr/>
            </p:nvSpPr>
            <p:spPr>
              <a:xfrm>
                <a:off x="28448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8" name="Google Shape;1438;p89"/>
              <p:cNvSpPr/>
              <p:nvPr/>
            </p:nvSpPr>
            <p:spPr>
              <a:xfrm>
                <a:off x="22606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39" name="Google Shape;1439;p89"/>
              <p:cNvSpPr/>
              <p:nvPr/>
            </p:nvSpPr>
            <p:spPr>
              <a:xfrm>
                <a:off x="31369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0" name="Google Shape;1440;p89"/>
              <p:cNvSpPr/>
              <p:nvPr/>
            </p:nvSpPr>
            <p:spPr>
              <a:xfrm>
                <a:off x="34417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1" name="Google Shape;1441;p89"/>
              <p:cNvSpPr/>
              <p:nvPr/>
            </p:nvSpPr>
            <p:spPr>
              <a:xfrm>
                <a:off x="508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2" name="Google Shape;1442;p89"/>
              <p:cNvSpPr/>
              <p:nvPr/>
            </p:nvSpPr>
            <p:spPr>
              <a:xfrm>
                <a:off x="3302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3" name="Google Shape;1443;p89"/>
              <p:cNvSpPr/>
              <p:nvPr/>
            </p:nvSpPr>
            <p:spPr>
              <a:xfrm>
                <a:off x="6349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4" name="Google Shape;1444;p89"/>
              <p:cNvSpPr/>
              <p:nvPr/>
            </p:nvSpPr>
            <p:spPr>
              <a:xfrm>
                <a:off x="1244599"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5" name="Google Shape;1445;p89"/>
              <p:cNvSpPr/>
              <p:nvPr/>
            </p:nvSpPr>
            <p:spPr>
              <a:xfrm>
                <a:off x="9397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6" name="Google Shape;1446;p89"/>
              <p:cNvSpPr/>
              <p:nvPr/>
            </p:nvSpPr>
            <p:spPr>
              <a:xfrm>
                <a:off x="18415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7" name="Google Shape;1447;p89"/>
              <p:cNvSpPr/>
              <p:nvPr/>
            </p:nvSpPr>
            <p:spPr>
              <a:xfrm>
                <a:off x="1549399"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8" name="Google Shape;1448;p89"/>
              <p:cNvSpPr/>
              <p:nvPr/>
            </p:nvSpPr>
            <p:spPr>
              <a:xfrm>
                <a:off x="24257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49" name="Google Shape;1449;p89"/>
              <p:cNvSpPr/>
              <p:nvPr/>
            </p:nvSpPr>
            <p:spPr>
              <a:xfrm>
                <a:off x="27178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0" name="Google Shape;1450;p89"/>
              <p:cNvSpPr/>
              <p:nvPr/>
            </p:nvSpPr>
            <p:spPr>
              <a:xfrm>
                <a:off x="2133600" y="1181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1" name="Google Shape;1451;p89"/>
              <p:cNvSpPr/>
              <p:nvPr/>
            </p:nvSpPr>
            <p:spPr>
              <a:xfrm>
                <a:off x="30099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2" name="Google Shape;1452;p89"/>
              <p:cNvSpPr/>
              <p:nvPr/>
            </p:nvSpPr>
            <p:spPr>
              <a:xfrm>
                <a:off x="32893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3" name="Google Shape;1453;p89"/>
              <p:cNvSpPr/>
              <p:nvPr/>
            </p:nvSpPr>
            <p:spPr>
              <a:xfrm>
                <a:off x="3568700" y="11811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4" name="Google Shape;1454;p89"/>
              <p:cNvSpPr/>
              <p:nvPr/>
            </p:nvSpPr>
            <p:spPr>
              <a:xfrm>
                <a:off x="24003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5" name="Google Shape;1455;p89"/>
              <p:cNvSpPr/>
              <p:nvPr/>
            </p:nvSpPr>
            <p:spPr>
              <a:xfrm>
                <a:off x="27051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6" name="Google Shape;1456;p89"/>
              <p:cNvSpPr/>
              <p:nvPr/>
            </p:nvSpPr>
            <p:spPr>
              <a:xfrm>
                <a:off x="30099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7" name="Google Shape;1457;p89"/>
              <p:cNvSpPr/>
              <p:nvPr/>
            </p:nvSpPr>
            <p:spPr>
              <a:xfrm>
                <a:off x="33020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8" name="Google Shape;1458;p89"/>
              <p:cNvSpPr/>
              <p:nvPr/>
            </p:nvSpPr>
            <p:spPr>
              <a:xfrm>
                <a:off x="12191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59" name="Google Shape;1459;p89"/>
              <p:cNvSpPr/>
              <p:nvPr/>
            </p:nvSpPr>
            <p:spPr>
              <a:xfrm>
                <a:off x="18161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0" name="Google Shape;1460;p89"/>
              <p:cNvSpPr/>
              <p:nvPr/>
            </p:nvSpPr>
            <p:spPr>
              <a:xfrm>
                <a:off x="15239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1" name="Google Shape;1461;p89"/>
              <p:cNvSpPr/>
              <p:nvPr/>
            </p:nvSpPr>
            <p:spPr>
              <a:xfrm>
                <a:off x="210820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2" name="Google Shape;1462;p89"/>
              <p:cNvSpPr/>
              <p:nvPr/>
            </p:nvSpPr>
            <p:spPr>
              <a:xfrm>
                <a:off x="304800"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3" name="Google Shape;1463;p89"/>
              <p:cNvSpPr/>
              <p:nvPr/>
            </p:nvSpPr>
            <p:spPr>
              <a:xfrm>
                <a:off x="914399" y="1485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4" name="Google Shape;1464;p89"/>
              <p:cNvSpPr/>
              <p:nvPr/>
            </p:nvSpPr>
            <p:spPr>
              <a:xfrm>
                <a:off x="609599"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5" name="Google Shape;1465;p89"/>
              <p:cNvSpPr/>
              <p:nvPr/>
            </p:nvSpPr>
            <p:spPr>
              <a:xfrm>
                <a:off x="0" y="1485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nvGrpSpPr>
              <p:cNvPr id="1466" name="Google Shape;1466;p89"/>
              <p:cNvGrpSpPr/>
              <p:nvPr/>
            </p:nvGrpSpPr>
            <p:grpSpPr>
              <a:xfrm rot="10800000">
                <a:off x="863700" y="1778100"/>
                <a:ext cx="2628800" cy="1435000"/>
                <a:chOff x="0" y="0"/>
                <a:chExt cx="2628800" cy="1435000"/>
              </a:xfrm>
            </p:grpSpPr>
            <p:sp>
              <p:nvSpPr>
                <p:cNvPr id="1467" name="Google Shape;1467;p89"/>
                <p:cNvSpPr/>
                <p:nvPr/>
              </p:nvSpPr>
              <p:spPr>
                <a:xfrm>
                  <a:off x="14605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8" name="Google Shape;1468;p89"/>
                <p:cNvSpPr/>
                <p:nvPr/>
              </p:nvSpPr>
              <p:spPr>
                <a:xfrm>
                  <a:off x="5588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69" name="Google Shape;1469;p89"/>
                <p:cNvSpPr/>
                <p:nvPr/>
              </p:nvSpPr>
              <p:spPr>
                <a:xfrm>
                  <a:off x="17526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0" name="Google Shape;1470;p89"/>
                <p:cNvSpPr/>
                <p:nvPr/>
              </p:nvSpPr>
              <p:spPr>
                <a:xfrm>
                  <a:off x="1168400" y="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1" name="Google Shape;1471;p89"/>
                <p:cNvSpPr/>
                <p:nvPr/>
              </p:nvSpPr>
              <p:spPr>
                <a:xfrm>
                  <a:off x="8636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2" name="Google Shape;1472;p89"/>
                <p:cNvSpPr/>
                <p:nvPr/>
              </p:nvSpPr>
              <p:spPr>
                <a:xfrm>
                  <a:off x="20447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3" name="Google Shape;1473;p89"/>
                <p:cNvSpPr/>
                <p:nvPr/>
              </p:nvSpPr>
              <p:spPr>
                <a:xfrm>
                  <a:off x="2349500" y="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4" name="Google Shape;1474;p89"/>
                <p:cNvSpPr/>
                <p:nvPr/>
              </p:nvSpPr>
              <p:spPr>
                <a:xfrm>
                  <a:off x="4191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5" name="Google Shape;1475;p89"/>
                <p:cNvSpPr/>
                <p:nvPr/>
              </p:nvSpPr>
              <p:spPr>
                <a:xfrm>
                  <a:off x="7239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6" name="Google Shape;1476;p89"/>
                <p:cNvSpPr/>
                <p:nvPr/>
              </p:nvSpPr>
              <p:spPr>
                <a:xfrm>
                  <a:off x="10287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7" name="Google Shape;1477;p89"/>
                <p:cNvSpPr/>
                <p:nvPr/>
              </p:nvSpPr>
              <p:spPr>
                <a:xfrm>
                  <a:off x="16383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8" name="Google Shape;1478;p89"/>
                <p:cNvSpPr/>
                <p:nvPr/>
              </p:nvSpPr>
              <p:spPr>
                <a:xfrm>
                  <a:off x="13335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79" name="Google Shape;1479;p89"/>
                <p:cNvSpPr/>
                <p:nvPr/>
              </p:nvSpPr>
              <p:spPr>
                <a:xfrm>
                  <a:off x="2222500" y="304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0" name="Google Shape;1480;p89"/>
                <p:cNvSpPr/>
                <p:nvPr/>
              </p:nvSpPr>
              <p:spPr>
                <a:xfrm>
                  <a:off x="1930400" y="304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1" name="Google Shape;1481;p89"/>
                <p:cNvSpPr/>
                <p:nvPr/>
              </p:nvSpPr>
              <p:spPr>
                <a:xfrm>
                  <a:off x="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2" name="Google Shape;1482;p89"/>
                <p:cNvSpPr/>
                <p:nvPr/>
              </p:nvSpPr>
              <p:spPr>
                <a:xfrm>
                  <a:off x="3048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3" name="Google Shape;1483;p89"/>
                <p:cNvSpPr/>
                <p:nvPr/>
              </p:nvSpPr>
              <p:spPr>
                <a:xfrm>
                  <a:off x="6096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4" name="Google Shape;1484;p89"/>
                <p:cNvSpPr/>
                <p:nvPr/>
              </p:nvSpPr>
              <p:spPr>
                <a:xfrm>
                  <a:off x="9017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5" name="Google Shape;1485;p89"/>
                <p:cNvSpPr/>
                <p:nvPr/>
              </p:nvSpPr>
              <p:spPr>
                <a:xfrm>
                  <a:off x="12065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6" name="Google Shape;1486;p89"/>
                <p:cNvSpPr/>
                <p:nvPr/>
              </p:nvSpPr>
              <p:spPr>
                <a:xfrm>
                  <a:off x="18034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7" name="Google Shape;1487;p89"/>
                <p:cNvSpPr/>
                <p:nvPr/>
              </p:nvSpPr>
              <p:spPr>
                <a:xfrm>
                  <a:off x="20955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8" name="Google Shape;1488;p89"/>
                <p:cNvSpPr/>
                <p:nvPr/>
              </p:nvSpPr>
              <p:spPr>
                <a:xfrm>
                  <a:off x="1511300" y="59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89" name="Google Shape;1489;p89"/>
                <p:cNvSpPr/>
                <p:nvPr/>
              </p:nvSpPr>
              <p:spPr>
                <a:xfrm>
                  <a:off x="2387600" y="5969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0" name="Google Shape;1490;p89"/>
                <p:cNvSpPr/>
                <p:nvPr/>
              </p:nvSpPr>
              <p:spPr>
                <a:xfrm>
                  <a:off x="495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1" name="Google Shape;1491;p89"/>
                <p:cNvSpPr/>
                <p:nvPr/>
              </p:nvSpPr>
              <p:spPr>
                <a:xfrm>
                  <a:off x="1905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2" name="Google Shape;1492;p89"/>
                <p:cNvSpPr/>
                <p:nvPr/>
              </p:nvSpPr>
              <p:spPr>
                <a:xfrm>
                  <a:off x="10922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3" name="Google Shape;1493;p89"/>
                <p:cNvSpPr/>
                <p:nvPr/>
              </p:nvSpPr>
              <p:spPr>
                <a:xfrm>
                  <a:off x="8001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4" name="Google Shape;1494;p89"/>
                <p:cNvSpPr/>
                <p:nvPr/>
              </p:nvSpPr>
              <p:spPr>
                <a:xfrm>
                  <a:off x="16764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5" name="Google Shape;1495;p89"/>
                <p:cNvSpPr/>
                <p:nvPr/>
              </p:nvSpPr>
              <p:spPr>
                <a:xfrm>
                  <a:off x="19685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6" name="Google Shape;1496;p89"/>
                <p:cNvSpPr/>
                <p:nvPr/>
              </p:nvSpPr>
              <p:spPr>
                <a:xfrm>
                  <a:off x="1384300" y="889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7" name="Google Shape;1497;p89"/>
                <p:cNvSpPr/>
                <p:nvPr/>
              </p:nvSpPr>
              <p:spPr>
                <a:xfrm>
                  <a:off x="2260600" y="889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8" name="Google Shape;1498;p89"/>
                <p:cNvSpPr/>
                <p:nvPr/>
              </p:nvSpPr>
              <p:spPr>
                <a:xfrm>
                  <a:off x="16510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499" name="Google Shape;1499;p89"/>
                <p:cNvSpPr/>
                <p:nvPr/>
              </p:nvSpPr>
              <p:spPr>
                <a:xfrm>
                  <a:off x="19558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0" name="Google Shape;1500;p89"/>
                <p:cNvSpPr/>
                <p:nvPr/>
              </p:nvSpPr>
              <p:spPr>
                <a:xfrm>
                  <a:off x="22606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1" name="Google Shape;1501;p89"/>
                <p:cNvSpPr/>
                <p:nvPr/>
              </p:nvSpPr>
              <p:spPr>
                <a:xfrm>
                  <a:off x="469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2" name="Google Shape;1502;p89"/>
                <p:cNvSpPr/>
                <p:nvPr/>
              </p:nvSpPr>
              <p:spPr>
                <a:xfrm>
                  <a:off x="10668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3" name="Google Shape;1503;p89"/>
                <p:cNvSpPr/>
                <p:nvPr/>
              </p:nvSpPr>
              <p:spPr>
                <a:xfrm>
                  <a:off x="7747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4" name="Google Shape;1504;p89"/>
                <p:cNvSpPr/>
                <p:nvPr/>
              </p:nvSpPr>
              <p:spPr>
                <a:xfrm>
                  <a:off x="1358900" y="11938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5" name="Google Shape;1505;p89"/>
                <p:cNvSpPr/>
                <p:nvPr/>
              </p:nvSpPr>
              <p:spPr>
                <a:xfrm>
                  <a:off x="165100" y="1193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506" name="Google Shape;1506;p89"/>
              <p:cNvSpPr/>
              <p:nvPr/>
            </p:nvSpPr>
            <p:spPr>
              <a:xfrm rot="10800000">
                <a:off x="685900" y="1778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7" name="Google Shape;1507;p89"/>
              <p:cNvSpPr/>
              <p:nvPr/>
            </p:nvSpPr>
            <p:spPr>
              <a:xfrm rot="10800000">
                <a:off x="3365600" y="20702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8" name="Google Shape;1508;p89"/>
              <p:cNvSpPr/>
              <p:nvPr/>
            </p:nvSpPr>
            <p:spPr>
              <a:xfrm>
                <a:off x="3403600" y="1778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09" name="Google Shape;1509;p89"/>
              <p:cNvSpPr/>
              <p:nvPr/>
            </p:nvSpPr>
            <p:spPr>
              <a:xfrm>
                <a:off x="723899" y="2667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0" name="Google Shape;1510;p89"/>
              <p:cNvSpPr/>
              <p:nvPr/>
            </p:nvSpPr>
            <p:spPr>
              <a:xfrm>
                <a:off x="685799"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1" name="Google Shape;1511;p89"/>
              <p:cNvSpPr/>
              <p:nvPr/>
            </p:nvSpPr>
            <p:spPr>
              <a:xfrm rot="10800000">
                <a:off x="381101"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2" name="Google Shape;1512;p89"/>
              <p:cNvSpPr/>
              <p:nvPr/>
            </p:nvSpPr>
            <p:spPr>
              <a:xfrm rot="10800000">
                <a:off x="89000" y="17654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3" name="Google Shape;1513;p89"/>
              <p:cNvSpPr/>
              <p:nvPr/>
            </p:nvSpPr>
            <p:spPr>
              <a:xfrm>
                <a:off x="3810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4" name="Google Shape;1514;p89"/>
              <p:cNvSpPr/>
              <p:nvPr/>
            </p:nvSpPr>
            <p:spPr>
              <a:xfrm rot="10800000">
                <a:off x="546200" y="2362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5" name="Google Shape;1515;p89"/>
              <p:cNvSpPr/>
              <p:nvPr/>
            </p:nvSpPr>
            <p:spPr>
              <a:xfrm rot="10800000">
                <a:off x="14098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6" name="Google Shape;1516;p89"/>
              <p:cNvSpPr/>
              <p:nvPr/>
            </p:nvSpPr>
            <p:spPr>
              <a:xfrm rot="10800000">
                <a:off x="17146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7" name="Google Shape;1517;p89"/>
              <p:cNvSpPr/>
              <p:nvPr/>
            </p:nvSpPr>
            <p:spPr>
              <a:xfrm rot="10800000">
                <a:off x="2019400" y="3264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8" name="Google Shape;1518;p89"/>
              <p:cNvSpPr/>
              <p:nvPr/>
            </p:nvSpPr>
            <p:spPr>
              <a:xfrm rot="10800000">
                <a:off x="23369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19" name="Google Shape;1519;p89"/>
              <p:cNvSpPr/>
              <p:nvPr/>
            </p:nvSpPr>
            <p:spPr>
              <a:xfrm>
                <a:off x="76200" y="20828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20" name="Google Shape;1520;p89"/>
              <p:cNvSpPr/>
              <p:nvPr/>
            </p:nvSpPr>
            <p:spPr>
              <a:xfrm rot="10800000">
                <a:off x="1130400" y="32640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21" name="Google Shape;1521;p89"/>
              <p:cNvSpPr/>
              <p:nvPr/>
            </p:nvSpPr>
            <p:spPr>
              <a:xfrm rot="10800000">
                <a:off x="114400" y="304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22" name="Google Shape;1522;p89"/>
              <p:cNvSpPr/>
              <p:nvPr/>
            </p:nvSpPr>
            <p:spPr>
              <a:xfrm rot="10800000">
                <a:off x="228700" y="23750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523" name="Google Shape;1523;p89"/>
            <p:cNvSpPr/>
            <p:nvPr/>
          </p:nvSpPr>
          <p:spPr>
            <a:xfrm>
              <a:off x="757991" y="0"/>
              <a:ext cx="2588400" cy="461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“Mixed” population</a:t>
              </a:r>
              <a:endParaRPr sz="900"/>
            </a:p>
          </p:txBody>
        </p:sp>
        <p:cxnSp>
          <p:nvCxnSpPr>
            <p:cNvPr id="1524" name="Google Shape;1524;p89"/>
            <p:cNvCxnSpPr/>
            <p:nvPr/>
          </p:nvCxnSpPr>
          <p:spPr>
            <a:xfrm>
              <a:off x="12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525" name="Google Shape;1525;p89"/>
            <p:cNvCxnSpPr/>
            <p:nvPr/>
          </p:nvCxnSpPr>
          <p:spPr>
            <a:xfrm>
              <a:off x="3949700" y="795679"/>
              <a:ext cx="0" cy="2425800"/>
            </a:xfrm>
            <a:prstGeom prst="straightConnector1">
              <a:avLst/>
            </a:prstGeom>
            <a:noFill/>
            <a:ln cap="flat" cmpd="sng" w="38100">
              <a:solidFill>
                <a:srgbClr val="000000"/>
              </a:solidFill>
              <a:prstDash val="solid"/>
              <a:miter lim="8000"/>
              <a:headEnd len="sm" w="sm" type="none"/>
              <a:tailEnd len="sm" w="sm" type="none"/>
            </a:ln>
          </p:spPr>
        </p:cxnSp>
        <p:cxnSp>
          <p:nvCxnSpPr>
            <p:cNvPr id="1526" name="Google Shape;1526;p89"/>
            <p:cNvCxnSpPr/>
            <p:nvPr/>
          </p:nvCxnSpPr>
          <p:spPr>
            <a:xfrm>
              <a:off x="0" y="3195979"/>
              <a:ext cx="1817100" cy="1764600"/>
            </a:xfrm>
            <a:prstGeom prst="straightConnector1">
              <a:avLst/>
            </a:prstGeom>
            <a:noFill/>
            <a:ln cap="flat" cmpd="sng" w="38100">
              <a:solidFill>
                <a:srgbClr val="000000"/>
              </a:solidFill>
              <a:prstDash val="solid"/>
              <a:miter lim="8000"/>
              <a:headEnd len="sm" w="sm" type="none"/>
              <a:tailEnd len="sm" w="sm" type="none"/>
            </a:ln>
          </p:spPr>
        </p:cxnSp>
        <p:cxnSp>
          <p:nvCxnSpPr>
            <p:cNvPr id="1527" name="Google Shape;1527;p89"/>
            <p:cNvCxnSpPr/>
            <p:nvPr/>
          </p:nvCxnSpPr>
          <p:spPr>
            <a:xfrm flipH="1">
              <a:off x="2210767" y="3211360"/>
              <a:ext cx="1749300" cy="1749300"/>
            </a:xfrm>
            <a:prstGeom prst="straightConnector1">
              <a:avLst/>
            </a:prstGeom>
            <a:noFill/>
            <a:ln cap="flat" cmpd="sng" w="38100">
              <a:solidFill>
                <a:srgbClr val="000000"/>
              </a:solidFill>
              <a:prstDash val="solid"/>
              <a:miter lim="8000"/>
              <a:headEnd len="sm" w="sm" type="none"/>
              <a:tailEnd len="sm" w="sm" type="none"/>
            </a:ln>
          </p:spPr>
        </p:cxnSp>
        <p:sp>
          <p:nvSpPr>
            <p:cNvPr id="1528" name="Google Shape;1528;p89"/>
            <p:cNvSpPr/>
            <p:nvPr/>
          </p:nvSpPr>
          <p:spPr>
            <a:xfrm rot="10800000">
              <a:off x="3568800" y="12148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29" name="Google Shape;1529;p89"/>
            <p:cNvSpPr/>
            <p:nvPr/>
          </p:nvSpPr>
          <p:spPr>
            <a:xfrm>
              <a:off x="3467100" y="922679"/>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0" name="Google Shape;1530;p89"/>
            <p:cNvSpPr/>
            <p:nvPr/>
          </p:nvSpPr>
          <p:spPr>
            <a:xfrm>
              <a:off x="368299" y="922679"/>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1" name="Google Shape;1531;p89"/>
            <p:cNvSpPr/>
            <p:nvPr/>
          </p:nvSpPr>
          <p:spPr>
            <a:xfrm rot="10800000">
              <a:off x="114402" y="1519676"/>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1532" name="Google Shape;1532;p89"/>
            <p:cNvCxnSpPr/>
            <p:nvPr/>
          </p:nvCxnSpPr>
          <p:spPr>
            <a:xfrm>
              <a:off x="2209800" y="4935380"/>
              <a:ext cx="0" cy="403500"/>
            </a:xfrm>
            <a:prstGeom prst="straightConnector1">
              <a:avLst/>
            </a:prstGeom>
            <a:noFill/>
            <a:ln cap="flat" cmpd="sng" w="38100">
              <a:solidFill>
                <a:srgbClr val="000000"/>
              </a:solidFill>
              <a:prstDash val="solid"/>
              <a:miter lim="8000"/>
              <a:headEnd len="sm" w="sm" type="none"/>
              <a:tailEnd len="sm" w="sm" type="none"/>
            </a:ln>
          </p:spPr>
        </p:cxnSp>
        <p:cxnSp>
          <p:nvCxnSpPr>
            <p:cNvPr id="1533" name="Google Shape;1533;p89"/>
            <p:cNvCxnSpPr/>
            <p:nvPr/>
          </p:nvCxnSpPr>
          <p:spPr>
            <a:xfrm>
              <a:off x="1803400" y="4935879"/>
              <a:ext cx="0" cy="403500"/>
            </a:xfrm>
            <a:prstGeom prst="straightConnector1">
              <a:avLst/>
            </a:prstGeom>
            <a:noFill/>
            <a:ln cap="flat" cmpd="sng" w="38100">
              <a:solidFill>
                <a:srgbClr val="000000"/>
              </a:solidFill>
              <a:prstDash val="solid"/>
              <a:miter lim="8000"/>
              <a:headEnd len="sm" w="sm" type="none"/>
              <a:tailEnd len="sm" w="sm" type="none"/>
            </a:ln>
          </p:spPr>
        </p:cxnSp>
        <p:sp>
          <p:nvSpPr>
            <p:cNvPr id="1534" name="Google Shape;1534;p89"/>
            <p:cNvSpPr/>
            <p:nvPr/>
          </p:nvSpPr>
          <p:spPr>
            <a:xfrm rot="10800000">
              <a:off x="1638400" y="44914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5" name="Google Shape;1535;p89"/>
            <p:cNvSpPr/>
            <p:nvPr/>
          </p:nvSpPr>
          <p:spPr>
            <a:xfrm rot="10800000">
              <a:off x="1930500" y="449148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6" name="Google Shape;1536;p89"/>
            <p:cNvSpPr/>
            <p:nvPr/>
          </p:nvSpPr>
          <p:spPr>
            <a:xfrm rot="10800000">
              <a:off x="2235300" y="44660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7" name="Google Shape;1537;p89"/>
            <p:cNvSpPr/>
            <p:nvPr/>
          </p:nvSpPr>
          <p:spPr>
            <a:xfrm rot="10800000">
              <a:off x="1905100" y="47962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38" name="Google Shape;1538;p89"/>
            <p:cNvSpPr/>
            <p:nvPr/>
          </p:nvSpPr>
          <p:spPr>
            <a:xfrm rot="10800000">
              <a:off x="1892400" y="507568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39" name="Google Shape;1539;p89"/>
          <p:cNvGrpSpPr/>
          <p:nvPr/>
        </p:nvGrpSpPr>
        <p:grpSpPr>
          <a:xfrm>
            <a:off x="1419891" y="4272908"/>
            <a:ext cx="973230" cy="689708"/>
            <a:chOff x="101" y="100"/>
            <a:chExt cx="1384199" cy="1308000"/>
          </a:xfrm>
        </p:grpSpPr>
        <p:sp>
          <p:nvSpPr>
            <p:cNvPr id="1540" name="Google Shape;1540;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1" name="Google Shape;1541;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2" name="Google Shape;1542;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3" name="Google Shape;1543;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4" name="Google Shape;1544;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5" name="Google Shape;1545;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6" name="Google Shape;1546;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7" name="Google Shape;1547;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48" name="Google Shape;1548;p89"/>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sp>
        <p:nvSpPr>
          <p:cNvPr id="1549" name="Google Shape;1549;p89"/>
          <p:cNvSpPr/>
          <p:nvPr/>
        </p:nvSpPr>
        <p:spPr>
          <a:xfrm>
            <a:off x="5943457" y="3806378"/>
            <a:ext cx="1854300" cy="437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Greatly reduced </a:t>
            </a:r>
            <a:endParaRPr sz="900"/>
          </a:p>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population diversity</a:t>
            </a:r>
            <a:endParaRPr sz="900"/>
          </a:p>
        </p:txBody>
      </p:sp>
      <p:grpSp>
        <p:nvGrpSpPr>
          <p:cNvPr id="1550" name="Google Shape;1550;p89"/>
          <p:cNvGrpSpPr/>
          <p:nvPr/>
        </p:nvGrpSpPr>
        <p:grpSpPr>
          <a:xfrm>
            <a:off x="4911398" y="1707855"/>
            <a:ext cx="3518101" cy="2029050"/>
            <a:chOff x="100" y="99"/>
            <a:chExt cx="5003699" cy="3848000"/>
          </a:xfrm>
        </p:grpSpPr>
        <p:grpSp>
          <p:nvGrpSpPr>
            <p:cNvPr id="1551" name="Google Shape;1551;p89"/>
            <p:cNvGrpSpPr/>
            <p:nvPr/>
          </p:nvGrpSpPr>
          <p:grpSpPr>
            <a:xfrm>
              <a:off x="1435200" y="774799"/>
              <a:ext cx="1384199" cy="1308000"/>
              <a:chOff x="101" y="100"/>
              <a:chExt cx="1384199" cy="1308000"/>
            </a:xfrm>
          </p:grpSpPr>
          <p:sp>
            <p:nvSpPr>
              <p:cNvPr id="1552" name="Google Shape;1552;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3" name="Google Shape;1553;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4" name="Google Shape;1554;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5" name="Google Shape;1555;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6" name="Google Shape;1556;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7" name="Google Shape;1557;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8" name="Google Shape;1558;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59" name="Google Shape;1559;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60" name="Google Shape;1560;p89"/>
            <p:cNvGrpSpPr/>
            <p:nvPr/>
          </p:nvGrpSpPr>
          <p:grpSpPr>
            <a:xfrm>
              <a:off x="774800" y="1765399"/>
              <a:ext cx="1384199" cy="1308000"/>
              <a:chOff x="101" y="100"/>
              <a:chExt cx="1384199" cy="1308000"/>
            </a:xfrm>
          </p:grpSpPr>
          <p:sp>
            <p:nvSpPr>
              <p:cNvPr id="1561" name="Google Shape;1561;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2" name="Google Shape;1562;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3" name="Google Shape;1563;p89"/>
              <p:cNvSpPr/>
              <p:nvPr/>
            </p:nvSpPr>
            <p:spPr>
              <a:xfrm rot="10800000">
                <a:off x="4954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4" name="Google Shape;1564;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5" name="Google Shape;1565;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6" name="Google Shape;1566;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7" name="Google Shape;1567;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68" name="Google Shape;1568;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69" name="Google Shape;1569;p89"/>
            <p:cNvGrpSpPr/>
            <p:nvPr/>
          </p:nvGrpSpPr>
          <p:grpSpPr>
            <a:xfrm>
              <a:off x="2197200" y="1536799"/>
              <a:ext cx="1384199" cy="1308000"/>
              <a:chOff x="101" y="100"/>
              <a:chExt cx="1384199" cy="1308000"/>
            </a:xfrm>
          </p:grpSpPr>
          <p:sp>
            <p:nvSpPr>
              <p:cNvPr id="1570" name="Google Shape;1570;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1" name="Google Shape;1571;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2" name="Google Shape;1572;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3" name="Google Shape;1573;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4" name="Google Shape;1574;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5" name="Google Shape;1575;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6" name="Google Shape;1576;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7" name="Google Shape;1577;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78" name="Google Shape;1578;p89"/>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79" name="Google Shape;1579;p89"/>
            <p:cNvGrpSpPr/>
            <p:nvPr/>
          </p:nvGrpSpPr>
          <p:grpSpPr>
            <a:xfrm>
              <a:off x="1536800" y="2540099"/>
              <a:ext cx="1384199" cy="1308000"/>
              <a:chOff x="101" y="100"/>
              <a:chExt cx="1384199" cy="1308000"/>
            </a:xfrm>
          </p:grpSpPr>
          <p:sp>
            <p:nvSpPr>
              <p:cNvPr id="1580" name="Google Shape;1580;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1" name="Google Shape;1581;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2" name="Google Shape;1582;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3" name="Google Shape;1583;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4" name="Google Shape;1584;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5" name="Google Shape;1585;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6" name="Google Shape;1586;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7" name="Google Shape;1587;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88" name="Google Shape;1588;p89"/>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89" name="Google Shape;1589;p89"/>
            <p:cNvGrpSpPr/>
            <p:nvPr/>
          </p:nvGrpSpPr>
          <p:grpSpPr>
            <a:xfrm>
              <a:off x="2959200" y="2260699"/>
              <a:ext cx="1384199" cy="1308000"/>
              <a:chOff x="101" y="100"/>
              <a:chExt cx="1384199" cy="1308000"/>
            </a:xfrm>
          </p:grpSpPr>
          <p:sp>
            <p:nvSpPr>
              <p:cNvPr id="1590" name="Google Shape;1590;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1" name="Google Shape;1591;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2" name="Google Shape;1592;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3" name="Google Shape;1593;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4" name="Google Shape;1594;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5" name="Google Shape;1595;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6" name="Google Shape;1596;p89"/>
              <p:cNvSpPr/>
              <p:nvPr/>
            </p:nvSpPr>
            <p:spPr>
              <a:xfrm rot="10800000">
                <a:off x="5589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597" name="Google Shape;1597;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598" name="Google Shape;1598;p89"/>
            <p:cNvGrpSpPr/>
            <p:nvPr/>
          </p:nvGrpSpPr>
          <p:grpSpPr>
            <a:xfrm>
              <a:off x="2844900" y="393799"/>
              <a:ext cx="1384199" cy="1308000"/>
              <a:chOff x="101" y="100"/>
              <a:chExt cx="1384199" cy="1308000"/>
            </a:xfrm>
          </p:grpSpPr>
          <p:sp>
            <p:nvSpPr>
              <p:cNvPr id="1599" name="Google Shape;1599;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0" name="Google Shape;1600;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1" name="Google Shape;1601;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2" name="Google Shape;1602;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3" name="Google Shape;1603;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4" name="Google Shape;1604;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5" name="Google Shape;1605;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6" name="Google Shape;1606;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07" name="Google Shape;1607;p89"/>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608" name="Google Shape;1608;p89"/>
            <p:cNvGrpSpPr/>
            <p:nvPr/>
          </p:nvGrpSpPr>
          <p:grpSpPr>
            <a:xfrm>
              <a:off x="3619600" y="1181199"/>
              <a:ext cx="1384199" cy="1308000"/>
              <a:chOff x="101" y="100"/>
              <a:chExt cx="1384199" cy="1308000"/>
            </a:xfrm>
          </p:grpSpPr>
          <p:sp>
            <p:nvSpPr>
              <p:cNvPr id="1609" name="Google Shape;1609;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0" name="Google Shape;1610;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1" name="Google Shape;1611;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2" name="Google Shape;1612;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3" name="Google Shape;1613;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4" name="Google Shape;1614;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5" name="Google Shape;1615;p89"/>
              <p:cNvSpPr/>
              <p:nvPr/>
            </p:nvSpPr>
            <p:spPr>
              <a:xfrm rot="10800000">
                <a:off x="5589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6" name="Google Shape;1616;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617" name="Google Shape;1617;p89"/>
            <p:cNvGrpSpPr/>
            <p:nvPr/>
          </p:nvGrpSpPr>
          <p:grpSpPr>
            <a:xfrm>
              <a:off x="660500" y="99"/>
              <a:ext cx="1384199" cy="1308000"/>
              <a:chOff x="101" y="100"/>
              <a:chExt cx="1384199" cy="1308000"/>
            </a:xfrm>
          </p:grpSpPr>
          <p:sp>
            <p:nvSpPr>
              <p:cNvPr id="1618" name="Google Shape;1618;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19" name="Google Shape;1619;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0" name="Google Shape;1620;p89"/>
              <p:cNvSpPr/>
              <p:nvPr/>
            </p:nvSpPr>
            <p:spPr>
              <a:xfrm rot="10800000">
                <a:off x="152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1" name="Google Shape;1621;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2" name="Google Shape;1622;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3" name="Google Shape;1623;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4" name="Google Shape;1624;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5" name="Google Shape;1625;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6" name="Google Shape;1626;p89"/>
              <p:cNvSpPr/>
              <p:nvPr/>
            </p:nvSpPr>
            <p:spPr>
              <a:xfrm rot="10800000">
                <a:off x="520800" y="711300"/>
                <a:ext cx="241200" cy="241200"/>
              </a:xfrm>
              <a:prstGeom prst="ellipse">
                <a:avLst/>
              </a:prstGeom>
              <a:solidFill>
                <a:srgbClr val="3A88FE"/>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nvGrpSpPr>
            <p:cNvPr id="1627" name="Google Shape;1627;p89"/>
            <p:cNvGrpSpPr/>
            <p:nvPr/>
          </p:nvGrpSpPr>
          <p:grpSpPr>
            <a:xfrm>
              <a:off x="100" y="1041499"/>
              <a:ext cx="1384199" cy="1308000"/>
              <a:chOff x="101" y="100"/>
              <a:chExt cx="1384199" cy="1308000"/>
            </a:xfrm>
          </p:grpSpPr>
          <p:sp>
            <p:nvSpPr>
              <p:cNvPr id="1628" name="Google Shape;1628;p89"/>
              <p:cNvSpPr/>
              <p:nvPr/>
            </p:nvSpPr>
            <p:spPr>
              <a:xfrm rot="10800000">
                <a:off x="101"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29" name="Google Shape;1629;p89"/>
              <p:cNvSpPr/>
              <p:nvPr/>
            </p:nvSpPr>
            <p:spPr>
              <a:xfrm rot="10800000">
                <a:off x="381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0" name="Google Shape;1630;p89"/>
              <p:cNvSpPr/>
              <p:nvPr/>
            </p:nvSpPr>
            <p:spPr>
              <a:xfrm rot="10800000">
                <a:off x="5335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1" name="Google Shape;1631;p89"/>
              <p:cNvSpPr/>
              <p:nvPr/>
            </p:nvSpPr>
            <p:spPr>
              <a:xfrm rot="10800000">
                <a:off x="381100" y="10669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2" name="Google Shape;1632;p89"/>
              <p:cNvSpPr/>
              <p:nvPr/>
            </p:nvSpPr>
            <p:spPr>
              <a:xfrm rot="10800000">
                <a:off x="762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3" name="Google Shape;1633;p89"/>
              <p:cNvSpPr/>
              <p:nvPr/>
            </p:nvSpPr>
            <p:spPr>
              <a:xfrm rot="10800000">
                <a:off x="635100" y="1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4" name="Google Shape;1634;p89"/>
              <p:cNvSpPr/>
              <p:nvPr/>
            </p:nvSpPr>
            <p:spPr>
              <a:xfrm rot="10800000">
                <a:off x="889100" y="7113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5" name="Google Shape;1635;p89"/>
              <p:cNvSpPr/>
              <p:nvPr/>
            </p:nvSpPr>
            <p:spPr>
              <a:xfrm rot="10800000">
                <a:off x="1143100" y="355700"/>
                <a:ext cx="241200" cy="241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grpSp>
      </p:grpSp>
      <p:cxnSp>
        <p:nvCxnSpPr>
          <p:cNvPr id="1636" name="Google Shape;1636;p89"/>
          <p:cNvCxnSpPr/>
          <p:nvPr/>
        </p:nvCxnSpPr>
        <p:spPr>
          <a:xfrm>
            <a:off x="2940090" y="3884414"/>
            <a:ext cx="2769600" cy="0"/>
          </a:xfrm>
          <a:prstGeom prst="straightConnector1">
            <a:avLst/>
          </a:prstGeom>
          <a:noFill/>
          <a:ln cap="flat" cmpd="sng" w="38100">
            <a:solidFill>
              <a:srgbClr val="000000"/>
            </a:solidFill>
            <a:prstDash val="solid"/>
            <a:miter lim="8000"/>
            <a:headEnd len="sm" w="sm" type="none"/>
            <a:tailEnd len="med" w="med" type="stealth"/>
          </a:ln>
        </p:spPr>
      </p:cxnSp>
      <p:sp>
        <p:nvSpPr>
          <p:cNvPr id="1637" name="Google Shape;1637;p89"/>
          <p:cNvSpPr/>
          <p:nvPr/>
        </p:nvSpPr>
        <p:spPr>
          <a:xfrm>
            <a:off x="4117443" y="3903488"/>
            <a:ext cx="534000" cy="243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Time</a:t>
            </a:r>
            <a:endParaRPr sz="900"/>
          </a:p>
        </p:txBody>
      </p:sp>
      <p:sp>
        <p:nvSpPr>
          <p:cNvPr id="1638" name="Google Shape;1638;p89"/>
          <p:cNvSpPr/>
          <p:nvPr/>
        </p:nvSpPr>
        <p:spPr>
          <a:xfrm rot="10800000">
            <a:off x="1991184" y="4835474"/>
            <a:ext cx="169800" cy="127200"/>
          </a:xfrm>
          <a:prstGeom prst="ellipse">
            <a:avLst/>
          </a:prstGeom>
          <a:solidFill>
            <a:srgbClr val="FF6251"/>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1639" name="Google Shape;1639;p89"/>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800" u="none" cap="none" strike="noStrike">
                <a:solidFill>
                  <a:srgbClr val="000000"/>
                </a:solidFill>
                <a:latin typeface="Economica"/>
                <a:ea typeface="Economica"/>
                <a:cs typeface="Economica"/>
                <a:sym typeface="Economica"/>
              </a:rPr>
              <a:t>Genetic bottleneck</a:t>
            </a:r>
            <a:endParaRPr sz="4800">
              <a:solidFill>
                <a:srgbClr val="000000"/>
              </a:solidFill>
              <a:latin typeface="Economica"/>
              <a:ea typeface="Economica"/>
              <a:cs typeface="Economica"/>
              <a:sym typeface="Economic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90"/>
          <p:cNvSpPr txBox="1"/>
          <p:nvPr>
            <p:ph type="title"/>
          </p:nvPr>
        </p:nvSpPr>
        <p:spPr>
          <a:xfrm>
            <a:off x="500063" y="133945"/>
            <a:ext cx="8126100" cy="910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4100" u="none" cap="none" strike="noStrike">
                <a:solidFill>
                  <a:srgbClr val="000000"/>
                </a:solidFill>
                <a:latin typeface="Economica"/>
                <a:ea typeface="Economica"/>
                <a:cs typeface="Economica"/>
                <a:sym typeface="Economica"/>
              </a:rPr>
              <a:t>Out of Africa Theory </a:t>
            </a:r>
            <a:endParaRPr sz="900">
              <a:solidFill>
                <a:srgbClr val="000000"/>
              </a:solidFill>
              <a:latin typeface="Economica"/>
              <a:ea typeface="Economica"/>
              <a:cs typeface="Economica"/>
              <a:sym typeface="Economica"/>
            </a:endParaRPr>
          </a:p>
          <a:p>
            <a:pPr indent="0" lvl="0" marL="0" marR="0" rtl="0" algn="l">
              <a:lnSpc>
                <a:spcPct val="100000"/>
              </a:lnSpc>
              <a:spcBef>
                <a:spcPts val="0"/>
              </a:spcBef>
              <a:spcAft>
                <a:spcPts val="0"/>
              </a:spcAft>
              <a:buClr>
                <a:srgbClr val="0056D6"/>
              </a:buClr>
              <a:buFont typeface="Helvetica Neue"/>
              <a:buNone/>
            </a:pPr>
            <a:r>
              <a:rPr b="0" i="0" lang="en" sz="2600" u="none" cap="none" strike="noStrike">
                <a:solidFill>
                  <a:srgbClr val="000000"/>
                </a:solidFill>
                <a:latin typeface="Economica"/>
                <a:ea typeface="Economica"/>
                <a:cs typeface="Economica"/>
                <a:sym typeface="Economica"/>
              </a:rPr>
              <a:t>bottlenecks &amp; reduced diversity</a:t>
            </a:r>
            <a:endParaRPr sz="900">
              <a:solidFill>
                <a:srgbClr val="000000"/>
              </a:solidFill>
              <a:latin typeface="Economica"/>
              <a:ea typeface="Economica"/>
              <a:cs typeface="Economica"/>
              <a:sym typeface="Economica"/>
            </a:endParaRPr>
          </a:p>
        </p:txBody>
      </p:sp>
      <p:pic>
        <p:nvPicPr>
          <p:cNvPr id="1645" name="Google Shape;1645;p90"/>
          <p:cNvPicPr preferRelativeResize="0"/>
          <p:nvPr/>
        </p:nvPicPr>
        <p:blipFill rotWithShape="1">
          <a:blip r:embed="rId3">
            <a:alphaModFix/>
          </a:blip>
          <a:srcRect b="21540" l="0" r="1893" t="3536"/>
          <a:stretch/>
        </p:blipFill>
        <p:spPr>
          <a:xfrm>
            <a:off x="1657350" y="1235525"/>
            <a:ext cx="6134400" cy="3627000"/>
          </a:xfrm>
          <a:prstGeom prst="rect">
            <a:avLst/>
          </a:prstGeom>
          <a:noFill/>
          <a:ln>
            <a:noFill/>
          </a:ln>
        </p:spPr>
      </p:pic>
      <p:sp>
        <p:nvSpPr>
          <p:cNvPr id="1646" name="Google Shape;1646;p90"/>
          <p:cNvSpPr/>
          <p:nvPr/>
        </p:nvSpPr>
        <p:spPr>
          <a:xfrm>
            <a:off x="6357938" y="4955977"/>
            <a:ext cx="2652600" cy="140700"/>
          </a:xfrm>
          <a:prstGeom prst="rect">
            <a:avLst/>
          </a:prstGeom>
          <a:noFill/>
          <a:ln>
            <a:noFill/>
          </a:ln>
        </p:spPr>
        <p:txBody>
          <a:bodyPr anchorCtr="0" anchor="ctr" bIns="32750" lIns="32750" spcFirstLastPara="1" rIns="32750" wrap="square" tIns="32750">
            <a:noAutofit/>
          </a:bodyPr>
          <a:lstStyle/>
          <a:p>
            <a:pPr indent="0" lvl="0" marL="0" marR="0" rtl="0" algn="l">
              <a:lnSpc>
                <a:spcPct val="300000"/>
              </a:lnSpc>
              <a:spcBef>
                <a:spcPts val="0"/>
              </a:spcBef>
              <a:spcAft>
                <a:spcPts val="0"/>
              </a:spcAft>
              <a:buClr>
                <a:srgbClr val="7C7C7C"/>
              </a:buClr>
              <a:buFont typeface="Verdana"/>
              <a:buNone/>
            </a:pPr>
            <a:r>
              <a:rPr b="0" i="1" lang="en" sz="700" u="none" cap="none" strike="noStrike">
                <a:solidFill>
                  <a:srgbClr val="7C7C7C"/>
                </a:solidFill>
                <a:latin typeface="Verdana"/>
                <a:ea typeface="Verdana"/>
                <a:cs typeface="Verdana"/>
                <a:sym typeface="Verdana"/>
              </a:rPr>
              <a:t>Nature Reviews Genetics </a:t>
            </a:r>
            <a:r>
              <a:rPr b="1" i="0" lang="en" sz="700" u="none" cap="none" strike="noStrike">
                <a:solidFill>
                  <a:srgbClr val="7C7C7C"/>
                </a:solidFill>
                <a:latin typeface="Verdana"/>
                <a:ea typeface="Verdana"/>
                <a:cs typeface="Verdana"/>
                <a:sym typeface="Verdana"/>
              </a:rPr>
              <a:t>3</a:t>
            </a:r>
            <a:r>
              <a:rPr b="0" i="0" lang="en" sz="700" u="none" cap="none" strike="noStrike">
                <a:solidFill>
                  <a:srgbClr val="7C7C7C"/>
                </a:solidFill>
                <a:latin typeface="Verdana"/>
                <a:ea typeface="Verdana"/>
                <a:cs typeface="Verdana"/>
                <a:sym typeface="Verdana"/>
              </a:rPr>
              <a:t>, 611-621 (August 2002)</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91"/>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0" i="0" lang="en" sz="5800" u="none" cap="none" strike="noStrike">
                <a:solidFill>
                  <a:srgbClr val="000000"/>
                </a:solidFill>
                <a:latin typeface="Economica"/>
                <a:ea typeface="Economica"/>
                <a:cs typeface="Economica"/>
                <a:sym typeface="Economica"/>
              </a:rPr>
              <a:t>Population stratification</a:t>
            </a:r>
            <a:endParaRPr sz="5800">
              <a:solidFill>
                <a:srgbClr val="000000"/>
              </a:solidFill>
              <a:latin typeface="Economica"/>
              <a:ea typeface="Economica"/>
              <a:cs typeface="Economica"/>
              <a:sym typeface="Economica"/>
            </a:endParaRPr>
          </a:p>
        </p:txBody>
      </p:sp>
      <p:pic>
        <p:nvPicPr>
          <p:cNvPr id="1652" name="Google Shape;1652;p91"/>
          <p:cNvPicPr preferRelativeResize="0"/>
          <p:nvPr/>
        </p:nvPicPr>
        <p:blipFill rotWithShape="1">
          <a:blip r:embed="rId3">
            <a:alphaModFix/>
          </a:blip>
          <a:srcRect b="1591" l="579" r="1149" t="1339"/>
          <a:stretch/>
        </p:blipFill>
        <p:spPr>
          <a:xfrm>
            <a:off x="1076325" y="1797400"/>
            <a:ext cx="4998600" cy="3298800"/>
          </a:xfrm>
          <a:prstGeom prst="rect">
            <a:avLst/>
          </a:prstGeom>
          <a:noFill/>
          <a:ln>
            <a:noFill/>
          </a:ln>
        </p:spPr>
      </p:pic>
      <p:pic>
        <p:nvPicPr>
          <p:cNvPr id="1653" name="Google Shape;1653;p91"/>
          <p:cNvPicPr preferRelativeResize="0"/>
          <p:nvPr/>
        </p:nvPicPr>
        <p:blipFill rotWithShape="1">
          <a:blip r:embed="rId4">
            <a:alphaModFix/>
          </a:blip>
          <a:srcRect b="213" l="30902" r="17011" t="2774"/>
          <a:stretch/>
        </p:blipFill>
        <p:spPr>
          <a:xfrm>
            <a:off x="6630218" y="1910649"/>
            <a:ext cx="1353300" cy="3072300"/>
          </a:xfrm>
          <a:prstGeom prst="rect">
            <a:avLst/>
          </a:prstGeom>
          <a:noFill/>
          <a:ln>
            <a:noFill/>
          </a:ln>
        </p:spPr>
      </p:pic>
      <p:pic>
        <p:nvPicPr>
          <p:cNvPr descr="Untitled 3.png" id="1654" name="Google Shape;1654;p91"/>
          <p:cNvPicPr preferRelativeResize="0"/>
          <p:nvPr/>
        </p:nvPicPr>
        <p:blipFill>
          <a:blip r:embed="rId5">
            <a:alphaModFix/>
          </a:blip>
          <a:stretch>
            <a:fillRect/>
          </a:stretch>
        </p:blipFill>
        <p:spPr>
          <a:xfrm>
            <a:off x="1929900" y="904444"/>
            <a:ext cx="5284200" cy="8720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92"/>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5800">
                <a:solidFill>
                  <a:srgbClr val="000000"/>
                </a:solidFill>
                <a:latin typeface="Economica"/>
                <a:ea typeface="Economica"/>
                <a:cs typeface="Economica"/>
                <a:sym typeface="Economica"/>
              </a:rPr>
              <a:t>The 1000 (2,504) Genomes Project</a:t>
            </a:r>
            <a:endParaRPr sz="5800">
              <a:solidFill>
                <a:srgbClr val="000000"/>
              </a:solidFill>
              <a:latin typeface="Economica"/>
              <a:ea typeface="Economica"/>
              <a:cs typeface="Economica"/>
              <a:sym typeface="Economica"/>
            </a:endParaRPr>
          </a:p>
        </p:txBody>
      </p:sp>
      <p:pic>
        <p:nvPicPr>
          <p:cNvPr descr="Untitled 4.png" id="1660" name="Google Shape;1660;p92"/>
          <p:cNvPicPr preferRelativeResize="0"/>
          <p:nvPr/>
        </p:nvPicPr>
        <p:blipFill>
          <a:blip r:embed="rId3">
            <a:alphaModFix/>
          </a:blip>
          <a:stretch>
            <a:fillRect/>
          </a:stretch>
        </p:blipFill>
        <p:spPr>
          <a:xfrm>
            <a:off x="838200" y="922645"/>
            <a:ext cx="7387076" cy="40684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93"/>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800">
                <a:solidFill>
                  <a:srgbClr val="000000"/>
                </a:solidFill>
                <a:latin typeface="Economica"/>
                <a:ea typeface="Economica"/>
                <a:cs typeface="Economica"/>
                <a:sym typeface="Economica"/>
              </a:rPr>
              <a:t>2,504 individuals from diverse ancestries</a:t>
            </a:r>
            <a:endParaRPr sz="4800">
              <a:solidFill>
                <a:srgbClr val="000000"/>
              </a:solidFill>
              <a:latin typeface="Economica"/>
              <a:ea typeface="Economica"/>
              <a:cs typeface="Economica"/>
              <a:sym typeface="Economica"/>
            </a:endParaRPr>
          </a:p>
        </p:txBody>
      </p:sp>
      <p:pic>
        <p:nvPicPr>
          <p:cNvPr descr="Untitled 4.png" id="1666" name="Google Shape;1666;p93"/>
          <p:cNvPicPr preferRelativeResize="0"/>
          <p:nvPr/>
        </p:nvPicPr>
        <p:blipFill>
          <a:blip r:embed="rId3">
            <a:alphaModFix/>
          </a:blip>
          <a:stretch>
            <a:fillRect/>
          </a:stretch>
        </p:blipFill>
        <p:spPr>
          <a:xfrm>
            <a:off x="2057400" y="922645"/>
            <a:ext cx="4964629" cy="40684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94"/>
          <p:cNvSpPr txBox="1"/>
          <p:nvPr>
            <p:ph type="title"/>
          </p:nvPr>
        </p:nvSpPr>
        <p:spPr>
          <a:xfrm>
            <a:off x="500076" y="133950"/>
            <a:ext cx="84555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400">
                <a:solidFill>
                  <a:srgbClr val="000000"/>
                </a:solidFill>
                <a:latin typeface="Economica"/>
                <a:ea typeface="Economica"/>
                <a:cs typeface="Economica"/>
                <a:sym typeface="Economica"/>
              </a:rPr>
              <a:t>The extent of genetic variation by subpopulation</a:t>
            </a:r>
            <a:endParaRPr sz="4400">
              <a:solidFill>
                <a:srgbClr val="000000"/>
              </a:solidFill>
              <a:latin typeface="Economica"/>
              <a:ea typeface="Economica"/>
              <a:cs typeface="Economica"/>
              <a:sym typeface="Economica"/>
            </a:endParaRPr>
          </a:p>
        </p:txBody>
      </p:sp>
      <p:pic>
        <p:nvPicPr>
          <p:cNvPr descr="Untitled 5.png" id="1672" name="Google Shape;1672;p94"/>
          <p:cNvPicPr preferRelativeResize="0"/>
          <p:nvPr/>
        </p:nvPicPr>
        <p:blipFill>
          <a:blip r:embed="rId3">
            <a:alphaModFix/>
          </a:blip>
          <a:stretch>
            <a:fillRect/>
          </a:stretch>
        </p:blipFill>
        <p:spPr>
          <a:xfrm>
            <a:off x="609600" y="922645"/>
            <a:ext cx="7716761" cy="40684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68"/>
          <p:cNvSpPr/>
          <p:nvPr/>
        </p:nvSpPr>
        <p:spPr>
          <a:xfrm>
            <a:off x="-82050" y="-50500"/>
            <a:ext cx="9403500" cy="5193900"/>
          </a:xfrm>
          <a:prstGeom prst="rect">
            <a:avLst/>
          </a:prstGeom>
          <a:solidFill>
            <a:srgbClr val="000000"/>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284" name="Google Shape;284;p68"/>
          <p:cNvSpPr/>
          <p:nvPr/>
        </p:nvSpPr>
        <p:spPr>
          <a:xfrm>
            <a:off x="0" y="196600"/>
            <a:ext cx="9321600" cy="4339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F900"/>
              </a:buClr>
              <a:buFont typeface="Lemon"/>
              <a:buNone/>
            </a:pPr>
            <a:r>
              <a:rPr b="1" i="0" lang="en" sz="1300" u="none" cap="none" strike="noStrike">
                <a:solidFill>
                  <a:srgbClr val="00F900"/>
                </a:solidFill>
                <a:latin typeface="Courier New"/>
                <a:ea typeface="Courier New"/>
                <a:cs typeface="Courier New"/>
                <a:sym typeface="Courier New"/>
              </a:rPr>
              <a:t>CGCAAATTTGCCGGATTTCCTTTGCTGTTCCTGCATGTAGTTTAAACGAGATTGCCAGCACCGGGTATCATTCACCATTTTTCTTTTCGTTAACTTGCCGTCAGCCTTTTCTTTGACCTCTTCTTTCTGTTCATGTGTATTTGCTGTCTCTTAGCCAGACTTCCCGTGTCCTTTCCACCGGGCCTTTGAGAGGTCACAGGGTCTTGATGCTGTGGTCTTCATCTGCAGGTGTCTGACTTCCAGCAACTGCTGGCCTGTGCCAGGGTGCAAGCTGAGCACTGGAGTGGAGTTTTCCTGTGGAGAGGAGCCATGCCTAGAGTGGGATGGGCCATTGTTCATCTTCTGGCCCCTGTTGTCTGCATGTAACTTAATACCACAACCAGGCATAGGGGAAAGATTGGAGGAAAGATGAGTGAGAGCATCAACTTCTCTCACAACCTAGGCCAGTAAGTAGTGCTTGTGCTCATCTCCTTGGCTGTGATACGTGGCCGGCCCTCGCTCCAGCAGCTGGACCCCTACCTGCCGTCTGCTGCC</a:t>
            </a:r>
            <a:r>
              <a:rPr b="1" i="0" lang="en" sz="1300" u="none" cap="none" strike="noStrike">
                <a:solidFill>
                  <a:srgbClr val="E32400"/>
                </a:solidFill>
                <a:latin typeface="Courier New"/>
                <a:ea typeface="Courier New"/>
                <a:cs typeface="Courier New"/>
                <a:sym typeface="Courier New"/>
              </a:rPr>
              <a:t>A/T</a:t>
            </a:r>
            <a:r>
              <a:rPr b="1" i="0" lang="en" sz="1300" u="none" cap="none" strike="noStrike">
                <a:solidFill>
                  <a:srgbClr val="00F900"/>
                </a:solidFill>
                <a:latin typeface="Courier New"/>
                <a:ea typeface="Courier New"/>
                <a:cs typeface="Courier New"/>
                <a:sym typeface="Courier New"/>
              </a:rPr>
              <a:t>CGGAGCCCAAAGCCGGGCTGTGACTGCTCAGACCAGCCGGCTGGAGGGAGGGC</a:t>
            </a:r>
            <a:r>
              <a:rPr b="1" lang="en" sz="1300">
                <a:solidFill>
                  <a:srgbClr val="E32400"/>
                </a:solidFill>
                <a:latin typeface="Courier New"/>
                <a:ea typeface="Courier New"/>
                <a:cs typeface="Courier New"/>
                <a:sym typeface="Courier New"/>
              </a:rPr>
              <a:t>C/</a:t>
            </a:r>
            <a:r>
              <a:rPr b="1" i="0" lang="en" sz="1300" u="none" cap="none" strike="noStrike">
                <a:solidFill>
                  <a:srgbClr val="E32400"/>
                </a:solidFill>
                <a:latin typeface="Courier New"/>
                <a:ea typeface="Courier New"/>
                <a:cs typeface="Courier New"/>
                <a:sym typeface="Courier New"/>
              </a:rPr>
              <a:t>G</a:t>
            </a:r>
            <a:r>
              <a:rPr b="1" i="0" lang="en" sz="1300" u="none" cap="none" strike="noStrike">
                <a:solidFill>
                  <a:srgbClr val="00F900"/>
                </a:solidFill>
                <a:latin typeface="Courier New"/>
                <a:ea typeface="Courier New"/>
                <a:cs typeface="Courier New"/>
                <a:sym typeface="Courier New"/>
              </a:rPr>
              <a:t>CTCAGCAGGTCTGGCTTTGGCCCTGGGAGAGCAGGTGGAAGATCAGGCAGGCCATCGCTGCCACAGAACCCAGTGGATTGGCCTAGGTGGGATCTCTGAGCTCAACAAGCCCTCTCTGGGTGGTAGGTGCAGAGACGGGAGGGGCAGAGCCGCAGGCACAGCCAAGAGGGCTGAAGAAATGGTAGAACGGAGCAGCTGGTGATGTGTGGGCCCACCGGCCCCAGGCTCCTGTCTCCCCCCAGGTGTGTGGTGATGCCAGGCATGCCCTTCCCCAGCATCAGGTCTCCAGAGCTGCAGAAGACGACGGCCGACTTGGATCACACTCTTGT</a:t>
            </a:r>
            <a:r>
              <a:rPr b="1" i="0" lang="en" sz="1300" u="none" cap="none" strike="noStrike">
                <a:solidFill>
                  <a:srgbClr val="E32400"/>
                </a:solidFill>
                <a:latin typeface="Courier New"/>
                <a:ea typeface="Courier New"/>
                <a:cs typeface="Courier New"/>
                <a:sym typeface="Courier New"/>
              </a:rPr>
              <a:t>G/A</a:t>
            </a:r>
            <a:r>
              <a:rPr b="1" i="0" lang="en" sz="1300" u="none" cap="none" strike="noStrike">
                <a:solidFill>
                  <a:srgbClr val="00F900"/>
                </a:solidFill>
                <a:latin typeface="Courier New"/>
                <a:ea typeface="Courier New"/>
                <a:cs typeface="Courier New"/>
                <a:sym typeface="Courier New"/>
              </a:rPr>
              <a:t>AGTGTCCCCAGTGTTGCAGAGGTGAGAGGAGAGTAGACAGTGAGTGGGAGTGGCGTCGCCCCTAGGGCTCTACGGGGCCGGCGTCTCCTGTCTCCTGGAGAGGCTTCGATGCCCCTCCACACCCTCTTGATCTTCCCTGTGATGTCATCTGGAGCCCTGCTGCTTGCGGTGGCCTATAAAGCCTCCTAGTCTGGCTCCAAGGCCTGGCAGAGTCTTTCCCAGGGAAAGCTAC</a:t>
            </a:r>
            <a:r>
              <a:rPr b="1" i="0" lang="en" sz="1300" u="none" cap="none" strike="noStrike">
                <a:solidFill>
                  <a:srgbClr val="E32400"/>
                </a:solidFill>
                <a:latin typeface="Courier New"/>
                <a:ea typeface="Courier New"/>
                <a:cs typeface="Courier New"/>
                <a:sym typeface="Courier New"/>
              </a:rPr>
              <a:t>A/</a:t>
            </a:r>
            <a:r>
              <a:rPr b="1" lang="en" sz="1300">
                <a:solidFill>
                  <a:srgbClr val="E32400"/>
                </a:solidFill>
                <a:latin typeface="Courier New"/>
                <a:ea typeface="Courier New"/>
                <a:cs typeface="Courier New"/>
                <a:sym typeface="Courier New"/>
              </a:rPr>
              <a:t>T</a:t>
            </a:r>
            <a:r>
              <a:rPr b="1" i="0" lang="en" sz="1300" u="none" cap="none" strike="noStrike">
                <a:solidFill>
                  <a:srgbClr val="00F900"/>
                </a:solidFill>
                <a:latin typeface="Courier New"/>
                <a:ea typeface="Courier New"/>
                <a:cs typeface="Courier New"/>
                <a:sym typeface="Courier New"/>
              </a:rPr>
              <a:t>AGCAGCAAACAGTCTGCATGGGTCATCCCCTTCACTCCCAGCTCAGAGCCCAGGCCAGGGGCCCCCAAGAAAGGCTCTGGTGGAGAACCTGTGCATGAAGGCTGTCAACCAGTCCATAGGCAAGCCTGGCTGCCTCCAGCTGGGTCGACAGACAGGGGCTGGAGAAGGGGAGAAGAGGAAAGTGAGGTTGCCTGCCCTGTCTCCTACCTGAGGCTGAGGAAGGAGAAGGGGATGCACTGTTGGGGAGGCAGCTGTAACTCAAAGCCTTAGCCTCTGTTCCCACGAAGGCAGGGCCATCAGGCACCAAAGGGATTCTGCCAGCATAGTGCTCCTGGACCAGTGATACACCCGGCACCCTGTCCTGGACACGCTGTTGGCCTGGATCTGAGCCCTGGTGGAGGTCAAAGCCACCTTTGGTTCTGCCATTGCTGCTGTGTGGAAGTTCACTCCTGCCTTTTCCTTTCCCTAGAGCCTCCACCACCCCGAGATCACATTTCTCACTGCCTTTTGTCTGCCCAGTTTCACCAGAAGTAGGCCTCTTCCTGACAGG</a:t>
            </a:r>
            <a:r>
              <a:rPr b="1" i="0" lang="en" sz="1300" u="none" cap="none" strike="noStrike">
                <a:solidFill>
                  <a:srgbClr val="E32400"/>
                </a:solidFill>
                <a:latin typeface="Courier New"/>
                <a:ea typeface="Courier New"/>
                <a:cs typeface="Courier New"/>
                <a:sym typeface="Courier New"/>
              </a:rPr>
              <a:t>C/T</a:t>
            </a:r>
            <a:r>
              <a:rPr b="1" i="0" lang="en" sz="1300" u="none" cap="none" strike="noStrike">
                <a:solidFill>
                  <a:srgbClr val="00F900"/>
                </a:solidFill>
                <a:latin typeface="Courier New"/>
                <a:ea typeface="Courier New"/>
                <a:cs typeface="Courier New"/>
                <a:sym typeface="Courier New"/>
              </a:rPr>
              <a:t>AGCTGCACCACTGCCTGGCGCTGTGCCCTTCCTTTGCTCTGCCCGCTGGAGACGGTGTTTGTCATGGGCCTGGTCTGCAGGGATCCTGCTACAAAGGTGAAACCCAGGAGAGTGTGGAGTCCAGAGTGTTGCCAGGACCCAGGCACAGGCATTAGTGCCCGTTGGAGAAAACAGGGGAATCCCGAAGAAATGGTGGGTCCTGGCCATCCGTGAGATCTTCCCAGGTGTGCCGTTTTCTCTGGAAGCCTCTTAAGAACACAGTGGCGCAGGCTGGGTGGAGCCGTCCCCCCATGGAGCACAGGC</a:t>
            </a:r>
            <a:r>
              <a:rPr b="1" i="0" lang="en" sz="1300" u="none" cap="none" strike="noStrike">
                <a:solidFill>
                  <a:srgbClr val="E32400"/>
                </a:solidFill>
                <a:latin typeface="Courier New"/>
                <a:ea typeface="Courier New"/>
                <a:cs typeface="Courier New"/>
                <a:sym typeface="Courier New"/>
              </a:rPr>
              <a:t>A/G</a:t>
            </a:r>
            <a:r>
              <a:rPr b="1" i="0" lang="en" sz="1300" u="none" cap="none" strike="noStrike">
                <a:solidFill>
                  <a:srgbClr val="00F900"/>
                </a:solidFill>
                <a:latin typeface="Courier New"/>
                <a:ea typeface="Courier New"/>
                <a:cs typeface="Courier New"/>
                <a:sym typeface="Courier New"/>
              </a:rPr>
              <a:t>GACAGAAGTCCCCGCCCCAGCTGTGTGGCCTCAAGCCAGCCTTCCGCTCCTTGAAGCTGGTCTCCACACAGTGCTGGTTCCGTCACCCCCTCCCAAGGAAGTAGGTCTGAGCAGCTTGTCCTGGCTGTGTCCATGTCAGAGCAACGGCCCAAGTCTGGGTCTGGGGGGGAAGGTGTCATGGAGCCCCCTACGATTCCCAGTCGTCCTCGTCCTCCTCTGCCTGTGGCTGCTGCGGTGGCGGCAGAGGAGGGATGGAGTCTGACACGCGGGCAAAGGCTCCTCCGGGCCCCTCACCAGCCCCAGGTCCTTTCCCAGAGATGCCTGGAGGGAAAAGGCTGAGTGAGGGTGGTTGGTGGGAAACCCTGGTTCCCCCAGCCCCCGG</a:t>
            </a:r>
            <a:r>
              <a:rPr b="1" i="0" lang="en" sz="1300" u="none" cap="none" strike="noStrike">
                <a:solidFill>
                  <a:srgbClr val="E32400"/>
                </a:solidFill>
                <a:latin typeface="Courier New"/>
                <a:ea typeface="Courier New"/>
                <a:cs typeface="Courier New"/>
                <a:sym typeface="Courier New"/>
              </a:rPr>
              <a:t>A/C</a:t>
            </a:r>
            <a:r>
              <a:rPr b="1" i="0" lang="en" sz="1300" u="none" cap="none" strike="noStrike">
                <a:solidFill>
                  <a:srgbClr val="00F900"/>
                </a:solidFill>
                <a:latin typeface="Courier New"/>
                <a:ea typeface="Courier New"/>
                <a:cs typeface="Courier New"/>
                <a:sym typeface="Courier New"/>
              </a:rPr>
              <a:t>GACTTAAATACAGGAAGAAAAAGGCAGGACAGAATTACAAGGTGCTGGCCCAGGGCGGGCAGCGGCCCTGCCTCCTACCCTTGCGCCTCATGACCGGAGCCATAGCCCAGGCAGGAGGGCTGAGGACCTCTGGTGGCGGCCCAGGGCTTCCAGCATGTGCCCTAGGGGAAGCAGGGGCCAGCTGGCAAGAGCAGGGGGTGGGCAGAAAGCACCCGGTGGACTCAGGGCTGGAGGGGAGGAGGCGATCTTGCCCAAGGCCCTCCGACTGCAAGCTCCAGGGCCCGCTCACCTTGCTCCTGCTCCTTCTGCT</a:t>
            </a:r>
            <a:r>
              <a:rPr b="1" i="0" lang="en" sz="1300" u="none" cap="none" strike="noStrike">
                <a:solidFill>
                  <a:srgbClr val="E32400"/>
                </a:solidFill>
                <a:latin typeface="Courier New"/>
                <a:ea typeface="Courier New"/>
                <a:cs typeface="Courier New"/>
                <a:sym typeface="Courier New"/>
              </a:rPr>
              <a:t>G</a:t>
            </a:r>
            <a:r>
              <a:rPr b="1" i="0" lang="en" sz="1300" u="none" cap="none" strike="noStrike">
                <a:solidFill>
                  <a:srgbClr val="00F900"/>
                </a:solidFill>
                <a:latin typeface="Courier New"/>
                <a:ea typeface="Courier New"/>
                <a:cs typeface="Courier New"/>
                <a:sym typeface="Courier New"/>
              </a:rPr>
              <a:t>CTGCTTCTCCAGCTTTCGCTCCTTCATGCTGCGCAGCTTGGCCTTGCCGATGCCCCCAGCTTGGCGGATGGACTCTAGCAGAGTGGCCAGCCACCGGAGGGGTCAACCACTTCCC</a:t>
            </a:r>
            <a:endParaRPr b="1" sz="1300">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95"/>
          <p:cNvSpPr/>
          <p:nvPr/>
        </p:nvSpPr>
        <p:spPr>
          <a:xfrm>
            <a:off x="532345" y="135258"/>
            <a:ext cx="8079300" cy="696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Lato"/>
              <a:buNone/>
            </a:pPr>
            <a:r>
              <a:rPr lang="en" sz="3000">
                <a:latin typeface="Economica"/>
                <a:ea typeface="Economica"/>
                <a:cs typeface="Economica"/>
                <a:sym typeface="Economica"/>
              </a:rPr>
              <a:t>Transitions are twice as common as transversions</a:t>
            </a:r>
            <a:endParaRPr sz="3000">
              <a:latin typeface="Economica"/>
              <a:ea typeface="Economica"/>
              <a:cs typeface="Economica"/>
              <a:sym typeface="Economica"/>
            </a:endParaRPr>
          </a:p>
        </p:txBody>
      </p:sp>
      <p:pic>
        <p:nvPicPr>
          <p:cNvPr id="1678" name="Google Shape;1678;p95"/>
          <p:cNvPicPr preferRelativeResize="0"/>
          <p:nvPr/>
        </p:nvPicPr>
        <p:blipFill>
          <a:blip r:embed="rId3">
            <a:alphaModFix/>
          </a:blip>
          <a:stretch>
            <a:fillRect/>
          </a:stretch>
        </p:blipFill>
        <p:spPr>
          <a:xfrm>
            <a:off x="2479650" y="945833"/>
            <a:ext cx="4184692" cy="40068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96"/>
          <p:cNvSpPr txBox="1"/>
          <p:nvPr>
            <p:ph type="title"/>
          </p:nvPr>
        </p:nvSpPr>
        <p:spPr>
          <a:xfrm>
            <a:off x="500063" y="133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000">
                <a:solidFill>
                  <a:srgbClr val="000000"/>
                </a:solidFill>
                <a:latin typeface="Economica"/>
                <a:ea typeface="Economica"/>
                <a:cs typeface="Economica"/>
                <a:sym typeface="Economica"/>
              </a:rPr>
              <a:t>Site Frequency Spectrum - most variants are rare</a:t>
            </a:r>
            <a:endParaRPr sz="4000">
              <a:solidFill>
                <a:srgbClr val="000000"/>
              </a:solidFill>
              <a:latin typeface="Economica"/>
              <a:ea typeface="Economica"/>
              <a:cs typeface="Economica"/>
              <a:sym typeface="Economica"/>
            </a:endParaRPr>
          </a:p>
        </p:txBody>
      </p:sp>
      <p:pic>
        <p:nvPicPr>
          <p:cNvPr descr="Untitled 6.png" id="1684" name="Google Shape;1684;p96"/>
          <p:cNvPicPr preferRelativeResize="0"/>
          <p:nvPr/>
        </p:nvPicPr>
        <p:blipFill>
          <a:blip r:embed="rId3">
            <a:alphaModFix/>
          </a:blip>
          <a:stretch>
            <a:fillRect/>
          </a:stretch>
        </p:blipFill>
        <p:spPr>
          <a:xfrm>
            <a:off x="685800" y="922645"/>
            <a:ext cx="7650058" cy="40684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97"/>
          <p:cNvPicPr preferRelativeResize="0"/>
          <p:nvPr/>
        </p:nvPicPr>
        <p:blipFill>
          <a:blip r:embed="rId3">
            <a:alphaModFix/>
          </a:blip>
          <a:stretch>
            <a:fillRect/>
          </a:stretch>
        </p:blipFill>
        <p:spPr>
          <a:xfrm>
            <a:off x="131876" y="76250"/>
            <a:ext cx="6277724" cy="1127725"/>
          </a:xfrm>
          <a:prstGeom prst="rect">
            <a:avLst/>
          </a:prstGeom>
          <a:noFill/>
          <a:ln>
            <a:noFill/>
          </a:ln>
        </p:spPr>
      </p:pic>
      <p:pic>
        <p:nvPicPr>
          <p:cNvPr id="1690" name="Google Shape;1690;p97"/>
          <p:cNvPicPr preferRelativeResize="0"/>
          <p:nvPr/>
        </p:nvPicPr>
        <p:blipFill>
          <a:blip r:embed="rId4">
            <a:alphaModFix/>
          </a:blip>
          <a:stretch>
            <a:fillRect/>
          </a:stretch>
        </p:blipFill>
        <p:spPr>
          <a:xfrm>
            <a:off x="2779100" y="916045"/>
            <a:ext cx="5109901" cy="40684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98"/>
          <p:cNvSpPr txBox="1"/>
          <p:nvPr>
            <p:ph type="title"/>
          </p:nvPr>
        </p:nvSpPr>
        <p:spPr>
          <a:xfrm>
            <a:off x="500063" y="5149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800">
                <a:solidFill>
                  <a:srgbClr val="000000"/>
                </a:solidFill>
                <a:latin typeface="Economica"/>
                <a:ea typeface="Economica"/>
                <a:cs typeface="Economica"/>
                <a:sym typeface="Economica"/>
              </a:rPr>
              <a:t>Each chromosome is a mosaic of alleles.</a:t>
            </a:r>
            <a:endParaRPr sz="4800">
              <a:solidFill>
                <a:srgbClr val="000000"/>
              </a:solidFill>
              <a:latin typeface="Economica"/>
              <a:ea typeface="Economica"/>
              <a:cs typeface="Economica"/>
              <a:sym typeface="Economica"/>
            </a:endParaRPr>
          </a:p>
          <a:p>
            <a:pPr indent="0" lvl="0" marL="0" marR="0" rtl="0" algn="l">
              <a:lnSpc>
                <a:spcPct val="100000"/>
              </a:lnSpc>
              <a:spcBef>
                <a:spcPts val="0"/>
              </a:spcBef>
              <a:spcAft>
                <a:spcPts val="0"/>
              </a:spcAft>
              <a:buClr>
                <a:srgbClr val="0056D6"/>
              </a:buClr>
              <a:buFont typeface="Helvetica Neue"/>
              <a:buNone/>
            </a:pPr>
            <a:r>
              <a:rPr lang="en" sz="3200">
                <a:solidFill>
                  <a:srgbClr val="38761D"/>
                </a:solidFill>
                <a:latin typeface="Economica"/>
                <a:ea typeface="Economica"/>
                <a:cs typeface="Economica"/>
                <a:sym typeface="Economica"/>
              </a:rPr>
              <a:t>You inherit two haplotypes: one from mom, one from dad</a:t>
            </a:r>
            <a:endParaRPr sz="3200">
              <a:solidFill>
                <a:srgbClr val="38761D"/>
              </a:solidFill>
              <a:latin typeface="Economica"/>
              <a:ea typeface="Economica"/>
              <a:cs typeface="Economica"/>
              <a:sym typeface="Economica"/>
            </a:endParaRPr>
          </a:p>
        </p:txBody>
      </p:sp>
      <p:sp>
        <p:nvSpPr>
          <p:cNvPr id="1696" name="Google Shape;1696;p98"/>
          <p:cNvSpPr/>
          <p:nvPr/>
        </p:nvSpPr>
        <p:spPr>
          <a:xfrm>
            <a:off x="702675" y="27001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8"/>
          <p:cNvSpPr/>
          <p:nvPr/>
        </p:nvSpPr>
        <p:spPr>
          <a:xfrm>
            <a:off x="702675" y="3614500"/>
            <a:ext cx="7644900" cy="2343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8" name="Google Shape;1698;p98"/>
          <p:cNvCxnSpPr/>
          <p:nvPr/>
        </p:nvCxnSpPr>
        <p:spPr>
          <a:xfrm rot="10800000">
            <a:off x="1545850" y="2494000"/>
            <a:ext cx="0" cy="206100"/>
          </a:xfrm>
          <a:prstGeom prst="straightConnector1">
            <a:avLst/>
          </a:prstGeom>
          <a:noFill/>
          <a:ln cap="flat" cmpd="sng" w="19050">
            <a:solidFill>
              <a:schemeClr val="dk2"/>
            </a:solidFill>
            <a:prstDash val="solid"/>
            <a:round/>
            <a:headEnd len="med" w="med" type="none"/>
            <a:tailEnd len="med" w="med" type="none"/>
          </a:ln>
        </p:spPr>
      </p:cxnSp>
      <p:sp>
        <p:nvSpPr>
          <p:cNvPr id="1699" name="Google Shape;1699;p98"/>
          <p:cNvSpPr txBox="1"/>
          <p:nvPr/>
        </p:nvSpPr>
        <p:spPr>
          <a:xfrm>
            <a:off x="1391200" y="2107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00" name="Google Shape;1700;p98"/>
          <p:cNvCxnSpPr/>
          <p:nvPr/>
        </p:nvCxnSpPr>
        <p:spPr>
          <a:xfrm rot="10800000">
            <a:off x="1545850" y="3408400"/>
            <a:ext cx="0" cy="206100"/>
          </a:xfrm>
          <a:prstGeom prst="straightConnector1">
            <a:avLst/>
          </a:prstGeom>
          <a:noFill/>
          <a:ln cap="flat" cmpd="sng" w="19050">
            <a:solidFill>
              <a:schemeClr val="dk2"/>
            </a:solidFill>
            <a:prstDash val="solid"/>
            <a:round/>
            <a:headEnd len="med" w="med" type="none"/>
            <a:tailEnd len="med" w="med" type="none"/>
          </a:ln>
        </p:spPr>
      </p:cxnSp>
      <p:sp>
        <p:nvSpPr>
          <p:cNvPr id="1701" name="Google Shape;1701;p98"/>
          <p:cNvSpPr txBox="1"/>
          <p:nvPr/>
        </p:nvSpPr>
        <p:spPr>
          <a:xfrm>
            <a:off x="1391200" y="3021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02" name="Google Shape;1702;p98"/>
          <p:cNvCxnSpPr/>
          <p:nvPr/>
        </p:nvCxnSpPr>
        <p:spPr>
          <a:xfrm rot="10800000">
            <a:off x="4974850" y="2494000"/>
            <a:ext cx="0" cy="206100"/>
          </a:xfrm>
          <a:prstGeom prst="straightConnector1">
            <a:avLst/>
          </a:prstGeom>
          <a:noFill/>
          <a:ln cap="flat" cmpd="sng" w="19050">
            <a:solidFill>
              <a:schemeClr val="dk2"/>
            </a:solidFill>
            <a:prstDash val="solid"/>
            <a:round/>
            <a:headEnd len="med" w="med" type="none"/>
            <a:tailEnd len="med" w="med" type="none"/>
          </a:ln>
        </p:spPr>
      </p:cxnSp>
      <p:sp>
        <p:nvSpPr>
          <p:cNvPr id="1703" name="Google Shape;1703;p98"/>
          <p:cNvSpPr txBox="1"/>
          <p:nvPr/>
        </p:nvSpPr>
        <p:spPr>
          <a:xfrm>
            <a:off x="4820200" y="2107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704" name="Google Shape;1704;p98"/>
          <p:cNvCxnSpPr/>
          <p:nvPr/>
        </p:nvCxnSpPr>
        <p:spPr>
          <a:xfrm rot="10800000">
            <a:off x="4974850" y="3408400"/>
            <a:ext cx="0" cy="206100"/>
          </a:xfrm>
          <a:prstGeom prst="straightConnector1">
            <a:avLst/>
          </a:prstGeom>
          <a:noFill/>
          <a:ln cap="flat" cmpd="sng" w="19050">
            <a:solidFill>
              <a:schemeClr val="dk2"/>
            </a:solidFill>
            <a:prstDash val="solid"/>
            <a:round/>
            <a:headEnd len="med" w="med" type="none"/>
            <a:tailEnd len="med" w="med" type="none"/>
          </a:ln>
        </p:spPr>
      </p:cxnSp>
      <p:sp>
        <p:nvSpPr>
          <p:cNvPr id="1705" name="Google Shape;1705;p98"/>
          <p:cNvSpPr txBox="1"/>
          <p:nvPr/>
        </p:nvSpPr>
        <p:spPr>
          <a:xfrm>
            <a:off x="4820200" y="3021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706" name="Google Shape;1706;p98"/>
          <p:cNvCxnSpPr/>
          <p:nvPr/>
        </p:nvCxnSpPr>
        <p:spPr>
          <a:xfrm rot="10800000">
            <a:off x="3908050" y="2494000"/>
            <a:ext cx="0" cy="206100"/>
          </a:xfrm>
          <a:prstGeom prst="straightConnector1">
            <a:avLst/>
          </a:prstGeom>
          <a:noFill/>
          <a:ln cap="flat" cmpd="sng" w="19050">
            <a:solidFill>
              <a:schemeClr val="dk2"/>
            </a:solidFill>
            <a:prstDash val="solid"/>
            <a:round/>
            <a:headEnd len="med" w="med" type="none"/>
            <a:tailEnd len="med" w="med" type="none"/>
          </a:ln>
        </p:spPr>
      </p:cxnSp>
      <p:sp>
        <p:nvSpPr>
          <p:cNvPr id="1707" name="Google Shape;1707;p98"/>
          <p:cNvSpPr txBox="1"/>
          <p:nvPr/>
        </p:nvSpPr>
        <p:spPr>
          <a:xfrm>
            <a:off x="3753400" y="2107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08" name="Google Shape;1708;p98"/>
          <p:cNvCxnSpPr/>
          <p:nvPr/>
        </p:nvCxnSpPr>
        <p:spPr>
          <a:xfrm rot="10800000">
            <a:off x="3908050" y="3408400"/>
            <a:ext cx="0" cy="206100"/>
          </a:xfrm>
          <a:prstGeom prst="straightConnector1">
            <a:avLst/>
          </a:prstGeom>
          <a:noFill/>
          <a:ln cap="flat" cmpd="sng" w="19050">
            <a:solidFill>
              <a:schemeClr val="dk2"/>
            </a:solidFill>
            <a:prstDash val="solid"/>
            <a:round/>
            <a:headEnd len="med" w="med" type="none"/>
            <a:tailEnd len="med" w="med" type="none"/>
          </a:ln>
        </p:spPr>
      </p:cxnSp>
      <p:sp>
        <p:nvSpPr>
          <p:cNvPr id="1709" name="Google Shape;1709;p98"/>
          <p:cNvSpPr txBox="1"/>
          <p:nvPr/>
        </p:nvSpPr>
        <p:spPr>
          <a:xfrm>
            <a:off x="3753400" y="3021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10" name="Google Shape;1710;p98"/>
          <p:cNvSpPr txBox="1"/>
          <p:nvPr/>
        </p:nvSpPr>
        <p:spPr>
          <a:xfrm>
            <a:off x="7120350" y="1793225"/>
            <a:ext cx="16488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Economica"/>
                <a:ea typeface="Economica"/>
                <a:cs typeface="Economica"/>
                <a:sym typeface="Economica"/>
              </a:rPr>
              <a:t>Haplotypes</a:t>
            </a:r>
            <a:endParaRPr sz="2800">
              <a:latin typeface="Economica"/>
              <a:ea typeface="Economica"/>
              <a:cs typeface="Economica"/>
              <a:sym typeface="Economica"/>
            </a:endParaRPr>
          </a:p>
        </p:txBody>
      </p:sp>
      <p:cxnSp>
        <p:nvCxnSpPr>
          <p:cNvPr id="1711" name="Google Shape;1711;p98"/>
          <p:cNvCxnSpPr/>
          <p:nvPr/>
        </p:nvCxnSpPr>
        <p:spPr>
          <a:xfrm flipH="1">
            <a:off x="7851175" y="2417175"/>
            <a:ext cx="215400" cy="196800"/>
          </a:xfrm>
          <a:prstGeom prst="straightConnector1">
            <a:avLst/>
          </a:prstGeom>
          <a:noFill/>
          <a:ln cap="flat" cmpd="sng" w="9525">
            <a:solidFill>
              <a:schemeClr val="dk2"/>
            </a:solidFill>
            <a:prstDash val="solid"/>
            <a:round/>
            <a:headEnd len="med" w="med" type="none"/>
            <a:tailEnd len="med" w="med" type="triangle"/>
          </a:ln>
        </p:spPr>
      </p:cxnSp>
      <p:cxnSp>
        <p:nvCxnSpPr>
          <p:cNvPr id="1712" name="Google Shape;1712;p98"/>
          <p:cNvCxnSpPr/>
          <p:nvPr/>
        </p:nvCxnSpPr>
        <p:spPr>
          <a:xfrm flipH="1">
            <a:off x="7851025" y="2435900"/>
            <a:ext cx="234300" cy="104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99"/>
          <p:cNvSpPr txBox="1"/>
          <p:nvPr>
            <p:ph type="title"/>
          </p:nvPr>
        </p:nvSpPr>
        <p:spPr>
          <a:xfrm>
            <a:off x="500063" y="8197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3700">
                <a:solidFill>
                  <a:srgbClr val="000000"/>
                </a:solidFill>
                <a:latin typeface="Economica"/>
                <a:ea typeface="Economica"/>
                <a:cs typeface="Economica"/>
                <a:sym typeface="Economica"/>
              </a:rPr>
              <a:t>Meiotic recombination shuffles alleles between homologous chromosme </a:t>
            </a:r>
            <a:r>
              <a:rPr lang="en" sz="3700">
                <a:solidFill>
                  <a:srgbClr val="000000"/>
                </a:solidFill>
                <a:latin typeface="Economica"/>
                <a:ea typeface="Economica"/>
                <a:cs typeface="Economica"/>
                <a:sym typeface="Economica"/>
              </a:rPr>
              <a:t>and</a:t>
            </a:r>
            <a:r>
              <a:rPr lang="en" sz="3700">
                <a:solidFill>
                  <a:srgbClr val="000000"/>
                </a:solidFill>
                <a:latin typeface="Economica"/>
                <a:ea typeface="Economica"/>
                <a:cs typeface="Economica"/>
                <a:sym typeface="Economica"/>
              </a:rPr>
              <a:t> generates new haplotypes</a:t>
            </a:r>
            <a:endParaRPr sz="3700">
              <a:solidFill>
                <a:srgbClr val="000000"/>
              </a:solidFill>
              <a:latin typeface="Economica"/>
              <a:ea typeface="Economica"/>
              <a:cs typeface="Economica"/>
              <a:sym typeface="Economica"/>
            </a:endParaRPr>
          </a:p>
          <a:p>
            <a:pPr indent="0" lvl="0" marL="0" marR="0" rtl="0" algn="l">
              <a:lnSpc>
                <a:spcPct val="100000"/>
              </a:lnSpc>
              <a:spcBef>
                <a:spcPts val="0"/>
              </a:spcBef>
              <a:spcAft>
                <a:spcPts val="0"/>
              </a:spcAft>
              <a:buClr>
                <a:srgbClr val="0056D6"/>
              </a:buClr>
              <a:buFont typeface="Helvetica Neue"/>
              <a:buNone/>
            </a:pPr>
            <a:r>
              <a:t/>
            </a:r>
            <a:endParaRPr sz="2100">
              <a:solidFill>
                <a:srgbClr val="38761D"/>
              </a:solidFill>
              <a:latin typeface="Economica"/>
              <a:ea typeface="Economica"/>
              <a:cs typeface="Economica"/>
              <a:sym typeface="Economica"/>
            </a:endParaRPr>
          </a:p>
        </p:txBody>
      </p:sp>
      <p:sp>
        <p:nvSpPr>
          <p:cNvPr id="1718" name="Google Shape;1718;p99"/>
          <p:cNvSpPr/>
          <p:nvPr/>
        </p:nvSpPr>
        <p:spPr>
          <a:xfrm>
            <a:off x="702675" y="47575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9"/>
          <p:cNvSpPr/>
          <p:nvPr/>
        </p:nvSpPr>
        <p:spPr>
          <a:xfrm>
            <a:off x="702675" y="3233500"/>
            <a:ext cx="7644900" cy="2343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0" name="Google Shape;1720;p99"/>
          <p:cNvCxnSpPr/>
          <p:nvPr/>
        </p:nvCxnSpPr>
        <p:spPr>
          <a:xfrm rot="10800000">
            <a:off x="1545850" y="2265400"/>
            <a:ext cx="0" cy="206100"/>
          </a:xfrm>
          <a:prstGeom prst="straightConnector1">
            <a:avLst/>
          </a:prstGeom>
          <a:noFill/>
          <a:ln cap="flat" cmpd="sng" w="19050">
            <a:solidFill>
              <a:schemeClr val="dk2"/>
            </a:solidFill>
            <a:prstDash val="solid"/>
            <a:round/>
            <a:headEnd len="med" w="med" type="none"/>
            <a:tailEnd len="med" w="med" type="none"/>
          </a:ln>
        </p:spPr>
      </p:cxnSp>
      <p:sp>
        <p:nvSpPr>
          <p:cNvPr id="1721" name="Google Shape;1721;p99"/>
          <p:cNvSpPr txBox="1"/>
          <p:nvPr/>
        </p:nvSpPr>
        <p:spPr>
          <a:xfrm>
            <a:off x="1391200" y="1878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22" name="Google Shape;1722;p99"/>
          <p:cNvCxnSpPr/>
          <p:nvPr/>
        </p:nvCxnSpPr>
        <p:spPr>
          <a:xfrm rot="10800000">
            <a:off x="1545850" y="3027400"/>
            <a:ext cx="0" cy="206100"/>
          </a:xfrm>
          <a:prstGeom prst="straightConnector1">
            <a:avLst/>
          </a:prstGeom>
          <a:noFill/>
          <a:ln cap="flat" cmpd="sng" w="19050">
            <a:solidFill>
              <a:schemeClr val="dk2"/>
            </a:solidFill>
            <a:prstDash val="solid"/>
            <a:round/>
            <a:headEnd len="med" w="med" type="none"/>
            <a:tailEnd len="med" w="med" type="none"/>
          </a:ln>
        </p:spPr>
      </p:cxnSp>
      <p:sp>
        <p:nvSpPr>
          <p:cNvPr id="1723" name="Google Shape;1723;p99"/>
          <p:cNvSpPr txBox="1"/>
          <p:nvPr/>
        </p:nvSpPr>
        <p:spPr>
          <a:xfrm>
            <a:off x="1391200" y="2640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24" name="Google Shape;1724;p99"/>
          <p:cNvCxnSpPr/>
          <p:nvPr/>
        </p:nvCxnSpPr>
        <p:spPr>
          <a:xfrm rot="10800000">
            <a:off x="3908050" y="2265400"/>
            <a:ext cx="0" cy="206100"/>
          </a:xfrm>
          <a:prstGeom prst="straightConnector1">
            <a:avLst/>
          </a:prstGeom>
          <a:noFill/>
          <a:ln cap="flat" cmpd="sng" w="19050">
            <a:solidFill>
              <a:schemeClr val="dk2"/>
            </a:solidFill>
            <a:prstDash val="solid"/>
            <a:round/>
            <a:headEnd len="med" w="med" type="none"/>
            <a:tailEnd len="med" w="med" type="none"/>
          </a:ln>
        </p:spPr>
      </p:cxnSp>
      <p:sp>
        <p:nvSpPr>
          <p:cNvPr id="1725" name="Google Shape;1725;p99"/>
          <p:cNvSpPr txBox="1"/>
          <p:nvPr/>
        </p:nvSpPr>
        <p:spPr>
          <a:xfrm>
            <a:off x="3753400" y="1878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26" name="Google Shape;1726;p99"/>
          <p:cNvCxnSpPr/>
          <p:nvPr/>
        </p:nvCxnSpPr>
        <p:spPr>
          <a:xfrm rot="10800000">
            <a:off x="3908050" y="3027400"/>
            <a:ext cx="0" cy="206100"/>
          </a:xfrm>
          <a:prstGeom prst="straightConnector1">
            <a:avLst/>
          </a:prstGeom>
          <a:noFill/>
          <a:ln cap="flat" cmpd="sng" w="19050">
            <a:solidFill>
              <a:schemeClr val="dk2"/>
            </a:solidFill>
            <a:prstDash val="solid"/>
            <a:round/>
            <a:headEnd len="med" w="med" type="none"/>
            <a:tailEnd len="med" w="med" type="none"/>
          </a:ln>
        </p:spPr>
      </p:cxnSp>
      <p:sp>
        <p:nvSpPr>
          <p:cNvPr id="1727" name="Google Shape;1727;p99"/>
          <p:cNvSpPr txBox="1"/>
          <p:nvPr/>
        </p:nvSpPr>
        <p:spPr>
          <a:xfrm>
            <a:off x="3753400" y="2640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28" name="Google Shape;1728;p99"/>
          <p:cNvSpPr/>
          <p:nvPr/>
        </p:nvSpPr>
        <p:spPr>
          <a:xfrm>
            <a:off x="702675" y="4757500"/>
            <a:ext cx="2033100" cy="2343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9" name="Google Shape;1729;p99"/>
          <p:cNvCxnSpPr/>
          <p:nvPr/>
        </p:nvCxnSpPr>
        <p:spPr>
          <a:xfrm rot="10800000">
            <a:off x="1545850" y="4551400"/>
            <a:ext cx="0" cy="206100"/>
          </a:xfrm>
          <a:prstGeom prst="straightConnector1">
            <a:avLst/>
          </a:prstGeom>
          <a:noFill/>
          <a:ln cap="flat" cmpd="sng" w="19050">
            <a:solidFill>
              <a:schemeClr val="dk2"/>
            </a:solidFill>
            <a:prstDash val="solid"/>
            <a:round/>
            <a:headEnd len="med" w="med" type="none"/>
            <a:tailEnd len="med" w="med" type="none"/>
          </a:ln>
        </p:spPr>
      </p:cxnSp>
      <p:sp>
        <p:nvSpPr>
          <p:cNvPr id="1730" name="Google Shape;1730;p99"/>
          <p:cNvSpPr txBox="1"/>
          <p:nvPr/>
        </p:nvSpPr>
        <p:spPr>
          <a:xfrm>
            <a:off x="1391200" y="4164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31" name="Google Shape;1731;p99"/>
          <p:cNvCxnSpPr/>
          <p:nvPr/>
        </p:nvCxnSpPr>
        <p:spPr>
          <a:xfrm rot="10800000">
            <a:off x="4974850" y="4551400"/>
            <a:ext cx="0" cy="206100"/>
          </a:xfrm>
          <a:prstGeom prst="straightConnector1">
            <a:avLst/>
          </a:prstGeom>
          <a:noFill/>
          <a:ln cap="flat" cmpd="sng" w="19050">
            <a:solidFill>
              <a:schemeClr val="dk2"/>
            </a:solidFill>
            <a:prstDash val="solid"/>
            <a:round/>
            <a:headEnd len="med" w="med" type="none"/>
            <a:tailEnd len="med" w="med" type="none"/>
          </a:ln>
        </p:spPr>
      </p:cxnSp>
      <p:sp>
        <p:nvSpPr>
          <p:cNvPr id="1732" name="Google Shape;1732;p99"/>
          <p:cNvSpPr txBox="1"/>
          <p:nvPr/>
        </p:nvSpPr>
        <p:spPr>
          <a:xfrm>
            <a:off x="4820200" y="4164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733" name="Google Shape;1733;p99"/>
          <p:cNvCxnSpPr/>
          <p:nvPr/>
        </p:nvCxnSpPr>
        <p:spPr>
          <a:xfrm rot="10800000">
            <a:off x="3908050" y="4551400"/>
            <a:ext cx="0" cy="206100"/>
          </a:xfrm>
          <a:prstGeom prst="straightConnector1">
            <a:avLst/>
          </a:prstGeom>
          <a:noFill/>
          <a:ln cap="flat" cmpd="sng" w="19050">
            <a:solidFill>
              <a:schemeClr val="dk2"/>
            </a:solidFill>
            <a:prstDash val="solid"/>
            <a:round/>
            <a:headEnd len="med" w="med" type="none"/>
            <a:tailEnd len="med" w="med" type="none"/>
          </a:ln>
        </p:spPr>
      </p:cxnSp>
      <p:sp>
        <p:nvSpPr>
          <p:cNvPr id="1734" name="Google Shape;1734;p99"/>
          <p:cNvSpPr txBox="1"/>
          <p:nvPr/>
        </p:nvSpPr>
        <p:spPr>
          <a:xfrm>
            <a:off x="3753400" y="4164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35" name="Google Shape;1735;p99"/>
          <p:cNvSpPr/>
          <p:nvPr/>
        </p:nvSpPr>
        <p:spPr>
          <a:xfrm>
            <a:off x="702675" y="24715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6" name="Google Shape;1736;p99"/>
          <p:cNvCxnSpPr/>
          <p:nvPr/>
        </p:nvCxnSpPr>
        <p:spPr>
          <a:xfrm flipH="1">
            <a:off x="4515825" y="3772600"/>
            <a:ext cx="9300" cy="504600"/>
          </a:xfrm>
          <a:prstGeom prst="straightConnector1">
            <a:avLst/>
          </a:prstGeom>
          <a:noFill/>
          <a:ln cap="flat" cmpd="sng" w="38100">
            <a:solidFill>
              <a:srgbClr val="000000"/>
            </a:solidFill>
            <a:prstDash val="solid"/>
            <a:round/>
            <a:headEnd len="med" w="med" type="none"/>
            <a:tailEnd len="med" w="med" type="triangle"/>
          </a:ln>
        </p:spPr>
      </p:cxnSp>
      <p:cxnSp>
        <p:nvCxnSpPr>
          <p:cNvPr id="1737" name="Google Shape;1737;p99"/>
          <p:cNvCxnSpPr/>
          <p:nvPr/>
        </p:nvCxnSpPr>
        <p:spPr>
          <a:xfrm rot="10800000">
            <a:off x="4974850" y="2265400"/>
            <a:ext cx="0" cy="206100"/>
          </a:xfrm>
          <a:prstGeom prst="straightConnector1">
            <a:avLst/>
          </a:prstGeom>
          <a:noFill/>
          <a:ln cap="flat" cmpd="sng" w="19050">
            <a:solidFill>
              <a:schemeClr val="dk2"/>
            </a:solidFill>
            <a:prstDash val="solid"/>
            <a:round/>
            <a:headEnd len="med" w="med" type="none"/>
            <a:tailEnd len="med" w="med" type="none"/>
          </a:ln>
        </p:spPr>
      </p:cxnSp>
      <p:sp>
        <p:nvSpPr>
          <p:cNvPr id="1738" name="Google Shape;1738;p99"/>
          <p:cNvSpPr txBox="1"/>
          <p:nvPr/>
        </p:nvSpPr>
        <p:spPr>
          <a:xfrm>
            <a:off x="4820200" y="1878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739" name="Google Shape;1739;p99"/>
          <p:cNvCxnSpPr/>
          <p:nvPr/>
        </p:nvCxnSpPr>
        <p:spPr>
          <a:xfrm rot="10800000">
            <a:off x="4974850" y="3027400"/>
            <a:ext cx="0" cy="206100"/>
          </a:xfrm>
          <a:prstGeom prst="straightConnector1">
            <a:avLst/>
          </a:prstGeom>
          <a:noFill/>
          <a:ln cap="flat" cmpd="sng" w="19050">
            <a:solidFill>
              <a:schemeClr val="dk2"/>
            </a:solidFill>
            <a:prstDash val="solid"/>
            <a:round/>
            <a:headEnd len="med" w="med" type="none"/>
            <a:tailEnd len="med" w="med" type="none"/>
          </a:ln>
        </p:spPr>
      </p:cxnSp>
      <p:sp>
        <p:nvSpPr>
          <p:cNvPr id="1740" name="Google Shape;1740;p99"/>
          <p:cNvSpPr txBox="1"/>
          <p:nvPr/>
        </p:nvSpPr>
        <p:spPr>
          <a:xfrm>
            <a:off x="4820200" y="2640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00"/>
          <p:cNvSpPr txBox="1"/>
          <p:nvPr>
            <p:ph type="title"/>
          </p:nvPr>
        </p:nvSpPr>
        <p:spPr>
          <a:xfrm>
            <a:off x="500063" y="10483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800">
                <a:solidFill>
                  <a:srgbClr val="000000"/>
                </a:solidFill>
                <a:latin typeface="Economica"/>
                <a:ea typeface="Economica"/>
                <a:cs typeface="Economica"/>
                <a:sym typeface="Economica"/>
              </a:rPr>
              <a:t>Recombination frequency increases with distance between two "markers" (polymorphic sites). T.H. Morgan</a:t>
            </a:r>
            <a:endParaRPr sz="4800">
              <a:solidFill>
                <a:srgbClr val="000000"/>
              </a:solidFill>
              <a:latin typeface="Economica"/>
              <a:ea typeface="Economica"/>
              <a:cs typeface="Economica"/>
              <a:sym typeface="Economica"/>
            </a:endParaRPr>
          </a:p>
          <a:p>
            <a:pPr indent="0" lvl="0" marL="0" marR="0" rtl="0" algn="l">
              <a:lnSpc>
                <a:spcPct val="100000"/>
              </a:lnSpc>
              <a:spcBef>
                <a:spcPts val="0"/>
              </a:spcBef>
              <a:spcAft>
                <a:spcPts val="0"/>
              </a:spcAft>
              <a:buClr>
                <a:srgbClr val="0056D6"/>
              </a:buClr>
              <a:buFont typeface="Helvetica Neue"/>
              <a:buNone/>
            </a:pPr>
            <a:r>
              <a:t/>
            </a:r>
            <a:endParaRPr sz="3200">
              <a:solidFill>
                <a:srgbClr val="38761D"/>
              </a:solidFill>
              <a:latin typeface="Economica"/>
              <a:ea typeface="Economica"/>
              <a:cs typeface="Economica"/>
              <a:sym typeface="Economica"/>
            </a:endParaRPr>
          </a:p>
        </p:txBody>
      </p:sp>
      <p:cxnSp>
        <p:nvCxnSpPr>
          <p:cNvPr id="1746" name="Google Shape;1746;p100"/>
          <p:cNvCxnSpPr/>
          <p:nvPr/>
        </p:nvCxnSpPr>
        <p:spPr>
          <a:xfrm rot="10800000">
            <a:off x="1545850" y="4018000"/>
            <a:ext cx="0" cy="206100"/>
          </a:xfrm>
          <a:prstGeom prst="straightConnector1">
            <a:avLst/>
          </a:prstGeom>
          <a:noFill/>
          <a:ln cap="flat" cmpd="sng" w="19050">
            <a:solidFill>
              <a:schemeClr val="dk2"/>
            </a:solidFill>
            <a:prstDash val="solid"/>
            <a:round/>
            <a:headEnd len="med" w="med" type="none"/>
            <a:tailEnd len="med" w="med" type="none"/>
          </a:ln>
        </p:spPr>
      </p:cxnSp>
      <p:sp>
        <p:nvSpPr>
          <p:cNvPr id="1747" name="Google Shape;1747;p100"/>
          <p:cNvSpPr txBox="1"/>
          <p:nvPr/>
        </p:nvSpPr>
        <p:spPr>
          <a:xfrm>
            <a:off x="1391200" y="3631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48" name="Google Shape;1748;p100"/>
          <p:cNvCxnSpPr/>
          <p:nvPr/>
        </p:nvCxnSpPr>
        <p:spPr>
          <a:xfrm rot="10800000">
            <a:off x="5889250" y="4018000"/>
            <a:ext cx="0" cy="206100"/>
          </a:xfrm>
          <a:prstGeom prst="straightConnector1">
            <a:avLst/>
          </a:prstGeom>
          <a:noFill/>
          <a:ln cap="flat" cmpd="sng" w="19050">
            <a:solidFill>
              <a:schemeClr val="dk2"/>
            </a:solidFill>
            <a:prstDash val="solid"/>
            <a:round/>
            <a:headEnd len="med" w="med" type="none"/>
            <a:tailEnd len="med" w="med" type="none"/>
          </a:ln>
        </p:spPr>
      </p:cxnSp>
      <p:sp>
        <p:nvSpPr>
          <p:cNvPr id="1749" name="Google Shape;1749;p100"/>
          <p:cNvSpPr txBox="1"/>
          <p:nvPr/>
        </p:nvSpPr>
        <p:spPr>
          <a:xfrm>
            <a:off x="5734600" y="3631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50" name="Google Shape;1750;p100"/>
          <p:cNvSpPr/>
          <p:nvPr/>
        </p:nvSpPr>
        <p:spPr>
          <a:xfrm>
            <a:off x="702675" y="42241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1" name="Google Shape;1751;p100"/>
          <p:cNvCxnSpPr/>
          <p:nvPr/>
        </p:nvCxnSpPr>
        <p:spPr>
          <a:xfrm rot="10800000">
            <a:off x="6956050" y="4018000"/>
            <a:ext cx="0" cy="206100"/>
          </a:xfrm>
          <a:prstGeom prst="straightConnector1">
            <a:avLst/>
          </a:prstGeom>
          <a:noFill/>
          <a:ln cap="flat" cmpd="sng" w="19050">
            <a:solidFill>
              <a:schemeClr val="dk2"/>
            </a:solidFill>
            <a:prstDash val="solid"/>
            <a:round/>
            <a:headEnd len="med" w="med" type="none"/>
            <a:tailEnd len="med" w="med" type="none"/>
          </a:ln>
        </p:spPr>
      </p:cxnSp>
      <p:sp>
        <p:nvSpPr>
          <p:cNvPr id="1752" name="Google Shape;1752;p100"/>
          <p:cNvSpPr txBox="1"/>
          <p:nvPr/>
        </p:nvSpPr>
        <p:spPr>
          <a:xfrm>
            <a:off x="6801400" y="3631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sp>
        <p:nvSpPr>
          <p:cNvPr id="1753" name="Google Shape;1753;p100"/>
          <p:cNvSpPr txBox="1"/>
          <p:nvPr/>
        </p:nvSpPr>
        <p:spPr>
          <a:xfrm>
            <a:off x="2895700" y="2795675"/>
            <a:ext cx="18528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Recombination more </a:t>
            </a:r>
            <a:endParaRPr sz="2400">
              <a:solidFill>
                <a:schemeClr val="dk1"/>
              </a:solidFill>
              <a:latin typeface="Economica"/>
              <a:ea typeface="Economica"/>
              <a:cs typeface="Economica"/>
              <a:sym typeface="Economica"/>
            </a:endParaRPr>
          </a:p>
          <a:p>
            <a:pPr indent="0" lvl="0" marL="0" rtl="0" algn="ctr">
              <a:spcBef>
                <a:spcPts val="0"/>
              </a:spcBef>
              <a:spcAft>
                <a:spcPts val="0"/>
              </a:spcAft>
              <a:buNone/>
            </a:pPr>
            <a:r>
              <a:rPr lang="en" sz="2400">
                <a:solidFill>
                  <a:schemeClr val="dk1"/>
                </a:solidFill>
                <a:latin typeface="Economica"/>
                <a:ea typeface="Economica"/>
                <a:cs typeface="Economica"/>
                <a:sym typeface="Economica"/>
              </a:rPr>
              <a:t>likely</a:t>
            </a:r>
            <a:endParaRPr sz="2400"/>
          </a:p>
        </p:txBody>
      </p:sp>
      <p:sp>
        <p:nvSpPr>
          <p:cNvPr id="1754" name="Google Shape;1754;p100"/>
          <p:cNvSpPr txBox="1"/>
          <p:nvPr/>
        </p:nvSpPr>
        <p:spPr>
          <a:xfrm>
            <a:off x="5791200" y="27956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Less</a:t>
            </a:r>
            <a:endParaRPr sz="2400">
              <a:solidFill>
                <a:schemeClr val="dk1"/>
              </a:solidFill>
              <a:latin typeface="Economica"/>
              <a:ea typeface="Economica"/>
              <a:cs typeface="Economica"/>
              <a:sym typeface="Economica"/>
            </a:endParaRPr>
          </a:p>
          <a:p>
            <a:pPr indent="0" lvl="0" marL="0" rtl="0" algn="ctr">
              <a:spcBef>
                <a:spcPts val="0"/>
              </a:spcBef>
              <a:spcAft>
                <a:spcPts val="0"/>
              </a:spcAft>
              <a:buNone/>
            </a:pPr>
            <a:r>
              <a:rPr lang="en" sz="2400">
                <a:solidFill>
                  <a:schemeClr val="dk1"/>
                </a:solidFill>
                <a:latin typeface="Economica"/>
                <a:ea typeface="Economica"/>
                <a:cs typeface="Economica"/>
                <a:sym typeface="Economica"/>
              </a:rPr>
              <a:t>likely</a:t>
            </a:r>
            <a:endParaRPr sz="2400"/>
          </a:p>
        </p:txBody>
      </p:sp>
      <p:cxnSp>
        <p:nvCxnSpPr>
          <p:cNvPr id="1755" name="Google Shape;1755;p100"/>
          <p:cNvCxnSpPr/>
          <p:nvPr/>
        </p:nvCxnSpPr>
        <p:spPr>
          <a:xfrm flipH="1" rot="10800000">
            <a:off x="1545850" y="3697600"/>
            <a:ext cx="4337700" cy="9900"/>
          </a:xfrm>
          <a:prstGeom prst="straightConnector1">
            <a:avLst/>
          </a:prstGeom>
          <a:noFill/>
          <a:ln cap="flat" cmpd="sng" w="9525">
            <a:solidFill>
              <a:schemeClr val="dk2"/>
            </a:solidFill>
            <a:prstDash val="solid"/>
            <a:round/>
            <a:headEnd len="med" w="med" type="diamond"/>
            <a:tailEnd len="med" w="med" type="diamond"/>
          </a:ln>
        </p:spPr>
      </p:cxnSp>
      <p:cxnSp>
        <p:nvCxnSpPr>
          <p:cNvPr id="1756" name="Google Shape;1756;p100"/>
          <p:cNvCxnSpPr/>
          <p:nvPr/>
        </p:nvCxnSpPr>
        <p:spPr>
          <a:xfrm>
            <a:off x="5944225" y="3697600"/>
            <a:ext cx="1026300" cy="0"/>
          </a:xfrm>
          <a:prstGeom prst="straightConnector1">
            <a:avLst/>
          </a:prstGeom>
          <a:noFill/>
          <a:ln cap="flat" cmpd="sng" w="9525">
            <a:solidFill>
              <a:schemeClr val="dk2"/>
            </a:solidFill>
            <a:prstDash val="solid"/>
            <a:round/>
            <a:headEnd len="med" w="med" type="diamond"/>
            <a:tailEnd len="med" w="med" type="diamond"/>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01"/>
          <p:cNvSpPr txBox="1"/>
          <p:nvPr>
            <p:ph type="title"/>
          </p:nvPr>
        </p:nvSpPr>
        <p:spPr>
          <a:xfrm>
            <a:off x="500063" y="6673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3800">
                <a:solidFill>
                  <a:srgbClr val="000000"/>
                </a:solidFill>
                <a:latin typeface="Economica"/>
                <a:ea typeface="Economica"/>
                <a:cs typeface="Economica"/>
                <a:sym typeface="Economica"/>
              </a:rPr>
              <a:t>One centimorgan (cM) is the equivalent to a recombination frequency of 0.01 (1%)</a:t>
            </a:r>
            <a:endParaRPr sz="3800">
              <a:solidFill>
                <a:srgbClr val="000000"/>
              </a:solidFill>
              <a:latin typeface="Economica"/>
              <a:ea typeface="Economica"/>
              <a:cs typeface="Economica"/>
              <a:sym typeface="Economica"/>
            </a:endParaRPr>
          </a:p>
          <a:p>
            <a:pPr indent="0" lvl="0" marL="0" marR="0" rtl="0" algn="l">
              <a:lnSpc>
                <a:spcPct val="100000"/>
              </a:lnSpc>
              <a:spcBef>
                <a:spcPts val="0"/>
              </a:spcBef>
              <a:spcAft>
                <a:spcPts val="0"/>
              </a:spcAft>
              <a:buClr>
                <a:srgbClr val="0056D6"/>
              </a:buClr>
              <a:buFont typeface="Helvetica Neue"/>
              <a:buNone/>
            </a:pPr>
            <a:r>
              <a:t/>
            </a:r>
            <a:endParaRPr sz="3200">
              <a:solidFill>
                <a:srgbClr val="38761D"/>
              </a:solidFill>
              <a:latin typeface="Economica"/>
              <a:ea typeface="Economica"/>
              <a:cs typeface="Economica"/>
              <a:sym typeface="Economica"/>
            </a:endParaRPr>
          </a:p>
        </p:txBody>
      </p:sp>
      <p:cxnSp>
        <p:nvCxnSpPr>
          <p:cNvPr id="1762" name="Google Shape;1762;p101"/>
          <p:cNvCxnSpPr/>
          <p:nvPr/>
        </p:nvCxnSpPr>
        <p:spPr>
          <a:xfrm rot="10800000">
            <a:off x="1545850" y="2875000"/>
            <a:ext cx="0" cy="206100"/>
          </a:xfrm>
          <a:prstGeom prst="straightConnector1">
            <a:avLst/>
          </a:prstGeom>
          <a:noFill/>
          <a:ln cap="flat" cmpd="sng" w="19050">
            <a:solidFill>
              <a:schemeClr val="dk2"/>
            </a:solidFill>
            <a:prstDash val="solid"/>
            <a:round/>
            <a:headEnd len="med" w="med" type="none"/>
            <a:tailEnd len="med" w="med" type="none"/>
          </a:ln>
        </p:spPr>
      </p:cxnSp>
      <p:sp>
        <p:nvSpPr>
          <p:cNvPr id="1763" name="Google Shape;1763;p101"/>
          <p:cNvSpPr txBox="1"/>
          <p:nvPr/>
        </p:nvSpPr>
        <p:spPr>
          <a:xfrm>
            <a:off x="1391200" y="2488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64" name="Google Shape;1764;p101"/>
          <p:cNvCxnSpPr/>
          <p:nvPr/>
        </p:nvCxnSpPr>
        <p:spPr>
          <a:xfrm rot="10800000">
            <a:off x="5889250" y="2875000"/>
            <a:ext cx="0" cy="206100"/>
          </a:xfrm>
          <a:prstGeom prst="straightConnector1">
            <a:avLst/>
          </a:prstGeom>
          <a:noFill/>
          <a:ln cap="flat" cmpd="sng" w="19050">
            <a:solidFill>
              <a:schemeClr val="dk2"/>
            </a:solidFill>
            <a:prstDash val="solid"/>
            <a:round/>
            <a:headEnd len="med" w="med" type="none"/>
            <a:tailEnd len="med" w="med" type="none"/>
          </a:ln>
        </p:spPr>
      </p:cxnSp>
      <p:sp>
        <p:nvSpPr>
          <p:cNvPr id="1765" name="Google Shape;1765;p101"/>
          <p:cNvSpPr txBox="1"/>
          <p:nvPr/>
        </p:nvSpPr>
        <p:spPr>
          <a:xfrm>
            <a:off x="5734600" y="2488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66" name="Google Shape;1766;p101"/>
          <p:cNvSpPr/>
          <p:nvPr/>
        </p:nvSpPr>
        <p:spPr>
          <a:xfrm>
            <a:off x="702675" y="30811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7" name="Google Shape;1767;p101"/>
          <p:cNvCxnSpPr/>
          <p:nvPr/>
        </p:nvCxnSpPr>
        <p:spPr>
          <a:xfrm rot="10800000">
            <a:off x="6956050" y="2875000"/>
            <a:ext cx="0" cy="206100"/>
          </a:xfrm>
          <a:prstGeom prst="straightConnector1">
            <a:avLst/>
          </a:prstGeom>
          <a:noFill/>
          <a:ln cap="flat" cmpd="sng" w="19050">
            <a:solidFill>
              <a:schemeClr val="dk2"/>
            </a:solidFill>
            <a:prstDash val="solid"/>
            <a:round/>
            <a:headEnd len="med" w="med" type="none"/>
            <a:tailEnd len="med" w="med" type="none"/>
          </a:ln>
        </p:spPr>
      </p:cxnSp>
      <p:sp>
        <p:nvSpPr>
          <p:cNvPr id="1768" name="Google Shape;1768;p101"/>
          <p:cNvSpPr txBox="1"/>
          <p:nvPr/>
        </p:nvSpPr>
        <p:spPr>
          <a:xfrm>
            <a:off x="6801400" y="2488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sp>
        <p:nvSpPr>
          <p:cNvPr id="1769" name="Google Shape;1769;p101"/>
          <p:cNvSpPr txBox="1"/>
          <p:nvPr/>
        </p:nvSpPr>
        <p:spPr>
          <a:xfrm>
            <a:off x="5791200" y="16526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0.02</a:t>
            </a:r>
            <a:endParaRPr sz="2400">
              <a:solidFill>
                <a:schemeClr val="dk1"/>
              </a:solidFill>
              <a:latin typeface="Economica"/>
              <a:ea typeface="Economica"/>
              <a:cs typeface="Economica"/>
              <a:sym typeface="Economica"/>
            </a:endParaRPr>
          </a:p>
          <a:p>
            <a:pPr indent="0" lvl="0" marL="0" rtl="0" algn="ctr">
              <a:spcBef>
                <a:spcPts val="0"/>
              </a:spcBef>
              <a:spcAft>
                <a:spcPts val="0"/>
              </a:spcAft>
              <a:buNone/>
            </a:pPr>
            <a:r>
              <a:rPr lang="en" sz="2400">
                <a:solidFill>
                  <a:schemeClr val="dk1"/>
                </a:solidFill>
                <a:latin typeface="Economica"/>
                <a:ea typeface="Economica"/>
                <a:cs typeface="Economica"/>
                <a:sym typeface="Economica"/>
              </a:rPr>
              <a:t>Recomb. freq.</a:t>
            </a:r>
            <a:endParaRPr sz="2400">
              <a:solidFill>
                <a:schemeClr val="dk1"/>
              </a:solidFill>
              <a:latin typeface="Economica"/>
              <a:ea typeface="Economica"/>
              <a:cs typeface="Economica"/>
              <a:sym typeface="Economica"/>
            </a:endParaRPr>
          </a:p>
        </p:txBody>
      </p:sp>
      <p:cxnSp>
        <p:nvCxnSpPr>
          <p:cNvPr id="1770" name="Google Shape;1770;p101"/>
          <p:cNvCxnSpPr/>
          <p:nvPr/>
        </p:nvCxnSpPr>
        <p:spPr>
          <a:xfrm flipH="1" rot="10800000">
            <a:off x="1545850" y="2554600"/>
            <a:ext cx="4337700" cy="9900"/>
          </a:xfrm>
          <a:prstGeom prst="straightConnector1">
            <a:avLst/>
          </a:prstGeom>
          <a:noFill/>
          <a:ln cap="flat" cmpd="sng" w="9525">
            <a:solidFill>
              <a:schemeClr val="dk2"/>
            </a:solidFill>
            <a:prstDash val="solid"/>
            <a:round/>
            <a:headEnd len="med" w="med" type="diamond"/>
            <a:tailEnd len="med" w="med" type="diamond"/>
          </a:ln>
        </p:spPr>
      </p:cxnSp>
      <p:cxnSp>
        <p:nvCxnSpPr>
          <p:cNvPr id="1771" name="Google Shape;1771;p101"/>
          <p:cNvCxnSpPr/>
          <p:nvPr/>
        </p:nvCxnSpPr>
        <p:spPr>
          <a:xfrm>
            <a:off x="5944225" y="2554600"/>
            <a:ext cx="1026300" cy="0"/>
          </a:xfrm>
          <a:prstGeom prst="straightConnector1">
            <a:avLst/>
          </a:prstGeom>
          <a:noFill/>
          <a:ln cap="flat" cmpd="sng" w="9525">
            <a:solidFill>
              <a:schemeClr val="dk2"/>
            </a:solidFill>
            <a:prstDash val="solid"/>
            <a:round/>
            <a:headEnd len="med" w="med" type="diamond"/>
            <a:tailEnd len="med" w="med" type="diamond"/>
          </a:ln>
        </p:spPr>
      </p:cxnSp>
      <p:sp>
        <p:nvSpPr>
          <p:cNvPr id="1772" name="Google Shape;1772;p101"/>
          <p:cNvSpPr txBox="1"/>
          <p:nvPr/>
        </p:nvSpPr>
        <p:spPr>
          <a:xfrm>
            <a:off x="3200400" y="16526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0.08</a:t>
            </a:r>
            <a:endParaRPr sz="2400">
              <a:solidFill>
                <a:schemeClr val="dk1"/>
              </a:solidFill>
              <a:latin typeface="Economica"/>
              <a:ea typeface="Economica"/>
              <a:cs typeface="Economica"/>
              <a:sym typeface="Economica"/>
            </a:endParaRPr>
          </a:p>
          <a:p>
            <a:pPr indent="0" lvl="0" marL="0" rtl="0" algn="ctr">
              <a:spcBef>
                <a:spcPts val="0"/>
              </a:spcBef>
              <a:spcAft>
                <a:spcPts val="0"/>
              </a:spcAft>
              <a:buNone/>
            </a:pPr>
            <a:r>
              <a:rPr lang="en" sz="2400">
                <a:solidFill>
                  <a:schemeClr val="dk1"/>
                </a:solidFill>
                <a:latin typeface="Economica"/>
                <a:ea typeface="Economica"/>
                <a:cs typeface="Economica"/>
                <a:sym typeface="Economica"/>
              </a:rPr>
              <a:t>Recomb. freq.</a:t>
            </a:r>
            <a:endParaRPr sz="2400">
              <a:solidFill>
                <a:schemeClr val="dk1"/>
              </a:solidFill>
              <a:latin typeface="Economica"/>
              <a:ea typeface="Economica"/>
              <a:cs typeface="Economica"/>
              <a:sym typeface="Economica"/>
            </a:endParaRPr>
          </a:p>
        </p:txBody>
      </p:sp>
      <p:sp>
        <p:nvSpPr>
          <p:cNvPr id="1773" name="Google Shape;1773;p101"/>
          <p:cNvSpPr txBox="1"/>
          <p:nvPr/>
        </p:nvSpPr>
        <p:spPr>
          <a:xfrm>
            <a:off x="5791200" y="35576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2 cM</a:t>
            </a:r>
            <a:endParaRPr sz="2400">
              <a:solidFill>
                <a:schemeClr val="dk1"/>
              </a:solidFill>
              <a:latin typeface="Economica"/>
              <a:ea typeface="Economica"/>
              <a:cs typeface="Economica"/>
              <a:sym typeface="Economica"/>
            </a:endParaRPr>
          </a:p>
        </p:txBody>
      </p:sp>
      <p:sp>
        <p:nvSpPr>
          <p:cNvPr id="1774" name="Google Shape;1774;p101"/>
          <p:cNvSpPr txBox="1"/>
          <p:nvPr/>
        </p:nvSpPr>
        <p:spPr>
          <a:xfrm>
            <a:off x="3200400" y="35576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8 cM</a:t>
            </a:r>
            <a:endParaRPr sz="2400">
              <a:solidFill>
                <a:schemeClr val="dk1"/>
              </a:solidFill>
              <a:latin typeface="Economica"/>
              <a:ea typeface="Economica"/>
              <a:cs typeface="Economica"/>
              <a:sym typeface="Economica"/>
            </a:endParaRPr>
          </a:p>
        </p:txBody>
      </p:sp>
      <p:cxnSp>
        <p:nvCxnSpPr>
          <p:cNvPr id="1775" name="Google Shape;1775;p101"/>
          <p:cNvCxnSpPr/>
          <p:nvPr/>
        </p:nvCxnSpPr>
        <p:spPr>
          <a:xfrm flipH="1" rot="10800000">
            <a:off x="1545850" y="3545200"/>
            <a:ext cx="4337700" cy="9900"/>
          </a:xfrm>
          <a:prstGeom prst="straightConnector1">
            <a:avLst/>
          </a:prstGeom>
          <a:noFill/>
          <a:ln cap="flat" cmpd="sng" w="9525">
            <a:solidFill>
              <a:schemeClr val="dk2"/>
            </a:solidFill>
            <a:prstDash val="solid"/>
            <a:round/>
            <a:headEnd len="med" w="med" type="diamond"/>
            <a:tailEnd len="med" w="med" type="diamond"/>
          </a:ln>
        </p:spPr>
      </p:cxnSp>
      <p:cxnSp>
        <p:nvCxnSpPr>
          <p:cNvPr id="1776" name="Google Shape;1776;p101"/>
          <p:cNvCxnSpPr/>
          <p:nvPr/>
        </p:nvCxnSpPr>
        <p:spPr>
          <a:xfrm>
            <a:off x="5944225" y="3545200"/>
            <a:ext cx="1026300" cy="0"/>
          </a:xfrm>
          <a:prstGeom prst="straightConnector1">
            <a:avLst/>
          </a:prstGeom>
          <a:noFill/>
          <a:ln cap="flat" cmpd="sng" w="9525">
            <a:solidFill>
              <a:schemeClr val="dk2"/>
            </a:solidFill>
            <a:prstDash val="solid"/>
            <a:round/>
            <a:headEnd len="med" w="med" type="diamond"/>
            <a:tailEnd len="med" w="med" type="diamond"/>
          </a:ln>
        </p:spPr>
      </p:cxnSp>
      <p:cxnSp>
        <p:nvCxnSpPr>
          <p:cNvPr id="1777" name="Google Shape;1777;p101"/>
          <p:cNvCxnSpPr/>
          <p:nvPr/>
        </p:nvCxnSpPr>
        <p:spPr>
          <a:xfrm>
            <a:off x="1545850" y="4088500"/>
            <a:ext cx="5415300" cy="0"/>
          </a:xfrm>
          <a:prstGeom prst="straightConnector1">
            <a:avLst/>
          </a:prstGeom>
          <a:noFill/>
          <a:ln cap="flat" cmpd="sng" w="9525">
            <a:solidFill>
              <a:schemeClr val="dk2"/>
            </a:solidFill>
            <a:prstDash val="solid"/>
            <a:round/>
            <a:headEnd len="med" w="med" type="diamond"/>
            <a:tailEnd len="med" w="med" type="diamond"/>
          </a:ln>
        </p:spPr>
      </p:cxnSp>
      <p:sp>
        <p:nvSpPr>
          <p:cNvPr id="1778" name="Google Shape;1778;p101"/>
          <p:cNvSpPr txBox="1"/>
          <p:nvPr/>
        </p:nvSpPr>
        <p:spPr>
          <a:xfrm>
            <a:off x="4114800" y="4091075"/>
            <a:ext cx="1258500" cy="5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Economica"/>
                <a:ea typeface="Economica"/>
                <a:cs typeface="Economica"/>
                <a:sym typeface="Economica"/>
              </a:rPr>
              <a:t>10</a:t>
            </a:r>
            <a:r>
              <a:rPr lang="en" sz="2400">
                <a:solidFill>
                  <a:schemeClr val="dk1"/>
                </a:solidFill>
                <a:latin typeface="Economica"/>
                <a:ea typeface="Economica"/>
                <a:cs typeface="Economica"/>
                <a:sym typeface="Economica"/>
              </a:rPr>
              <a:t> cM</a:t>
            </a:r>
            <a:endParaRPr sz="2400">
              <a:solidFill>
                <a:schemeClr val="dk1"/>
              </a:solidFill>
              <a:latin typeface="Economica"/>
              <a:ea typeface="Economica"/>
              <a:cs typeface="Economica"/>
              <a:sym typeface="Economica"/>
            </a:endParaRPr>
          </a:p>
        </p:txBody>
      </p:sp>
      <p:sp>
        <p:nvSpPr>
          <p:cNvPr id="1779" name="Google Shape;1779;p101"/>
          <p:cNvSpPr txBox="1"/>
          <p:nvPr/>
        </p:nvSpPr>
        <p:spPr>
          <a:xfrm>
            <a:off x="381000" y="4495800"/>
            <a:ext cx="7644900" cy="75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8761D"/>
                </a:solidFill>
                <a:highlight>
                  <a:srgbClr val="FFFFFF"/>
                </a:highlight>
                <a:latin typeface="Economica"/>
                <a:ea typeface="Economica"/>
                <a:cs typeface="Economica"/>
                <a:sym typeface="Economica"/>
              </a:rPr>
              <a:t>In humans, 1 cM corresponds to approximately 1 million bp on average</a:t>
            </a:r>
            <a:endParaRPr sz="2000">
              <a:solidFill>
                <a:srgbClr val="38761D"/>
              </a:solidFill>
              <a:highlight>
                <a:srgbClr val="FFFFFF"/>
              </a:highlight>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02"/>
          <p:cNvSpPr txBox="1"/>
          <p:nvPr>
            <p:ph type="title"/>
          </p:nvPr>
        </p:nvSpPr>
        <p:spPr>
          <a:xfrm>
            <a:off x="500063" y="4387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1" lang="en" sz="4200">
                <a:solidFill>
                  <a:srgbClr val="000000"/>
                </a:solidFill>
                <a:latin typeface="Economica"/>
                <a:ea typeface="Economica"/>
                <a:cs typeface="Economica"/>
                <a:sym typeface="Economica"/>
              </a:rPr>
              <a:t>Linkage equilibrium</a:t>
            </a:r>
            <a:r>
              <a:rPr lang="en" sz="4200">
                <a:solidFill>
                  <a:srgbClr val="000000"/>
                </a:solidFill>
                <a:latin typeface="Economica"/>
                <a:ea typeface="Economica"/>
                <a:cs typeface="Economica"/>
                <a:sym typeface="Economica"/>
              </a:rPr>
              <a:t>: random association of alleles at different loci.</a:t>
            </a:r>
            <a:endParaRPr sz="4200">
              <a:solidFill>
                <a:srgbClr val="38761D"/>
              </a:solidFill>
              <a:latin typeface="Economica"/>
              <a:ea typeface="Economica"/>
              <a:cs typeface="Economica"/>
              <a:sym typeface="Economica"/>
            </a:endParaRPr>
          </a:p>
        </p:txBody>
      </p:sp>
      <p:sp>
        <p:nvSpPr>
          <p:cNvPr id="1785" name="Google Shape;1785;p102"/>
          <p:cNvSpPr/>
          <p:nvPr/>
        </p:nvSpPr>
        <p:spPr>
          <a:xfrm>
            <a:off x="245475" y="19381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2"/>
          <p:cNvSpPr/>
          <p:nvPr/>
        </p:nvSpPr>
        <p:spPr>
          <a:xfrm>
            <a:off x="245475" y="28525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7" name="Google Shape;1787;p102"/>
          <p:cNvCxnSpPr/>
          <p:nvPr/>
        </p:nvCxnSpPr>
        <p:spPr>
          <a:xfrm rot="10800000">
            <a:off x="1088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788" name="Google Shape;1788;p102"/>
          <p:cNvSpPr txBox="1"/>
          <p:nvPr/>
        </p:nvSpPr>
        <p:spPr>
          <a:xfrm>
            <a:off x="934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89" name="Google Shape;1789;p102"/>
          <p:cNvCxnSpPr/>
          <p:nvPr/>
        </p:nvCxnSpPr>
        <p:spPr>
          <a:xfrm rot="10800000">
            <a:off x="1088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790" name="Google Shape;1790;p102"/>
          <p:cNvSpPr txBox="1"/>
          <p:nvPr/>
        </p:nvSpPr>
        <p:spPr>
          <a:xfrm>
            <a:off x="934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791" name="Google Shape;1791;p102"/>
          <p:cNvCxnSpPr/>
          <p:nvPr/>
        </p:nvCxnSpPr>
        <p:spPr>
          <a:xfrm rot="10800000">
            <a:off x="4517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792" name="Google Shape;1792;p102"/>
          <p:cNvSpPr txBox="1"/>
          <p:nvPr/>
        </p:nvSpPr>
        <p:spPr>
          <a:xfrm>
            <a:off x="4363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793" name="Google Shape;1793;p102"/>
          <p:cNvCxnSpPr/>
          <p:nvPr/>
        </p:nvCxnSpPr>
        <p:spPr>
          <a:xfrm rot="10800000">
            <a:off x="4517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794" name="Google Shape;1794;p102"/>
          <p:cNvSpPr txBox="1"/>
          <p:nvPr/>
        </p:nvSpPr>
        <p:spPr>
          <a:xfrm>
            <a:off x="4363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795" name="Google Shape;1795;p102"/>
          <p:cNvCxnSpPr/>
          <p:nvPr/>
        </p:nvCxnSpPr>
        <p:spPr>
          <a:xfrm rot="10800000">
            <a:off x="34508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796" name="Google Shape;1796;p102"/>
          <p:cNvSpPr txBox="1"/>
          <p:nvPr/>
        </p:nvSpPr>
        <p:spPr>
          <a:xfrm>
            <a:off x="32962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797" name="Google Shape;1797;p102"/>
          <p:cNvCxnSpPr/>
          <p:nvPr/>
        </p:nvCxnSpPr>
        <p:spPr>
          <a:xfrm rot="10800000">
            <a:off x="34508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798" name="Google Shape;1798;p102"/>
          <p:cNvSpPr txBox="1"/>
          <p:nvPr/>
        </p:nvSpPr>
        <p:spPr>
          <a:xfrm>
            <a:off x="32962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799" name="Google Shape;1799;p102"/>
          <p:cNvSpPr/>
          <p:nvPr/>
        </p:nvSpPr>
        <p:spPr>
          <a:xfrm>
            <a:off x="245475" y="46051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0" name="Google Shape;1800;p102"/>
          <p:cNvCxnSpPr/>
          <p:nvPr/>
        </p:nvCxnSpPr>
        <p:spPr>
          <a:xfrm rot="10800000">
            <a:off x="1088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01" name="Google Shape;1801;p102"/>
          <p:cNvSpPr txBox="1"/>
          <p:nvPr/>
        </p:nvSpPr>
        <p:spPr>
          <a:xfrm>
            <a:off x="934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02" name="Google Shape;1802;p102"/>
          <p:cNvCxnSpPr/>
          <p:nvPr/>
        </p:nvCxnSpPr>
        <p:spPr>
          <a:xfrm rot="10800000">
            <a:off x="4517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03" name="Google Shape;1803;p102"/>
          <p:cNvSpPr txBox="1"/>
          <p:nvPr/>
        </p:nvSpPr>
        <p:spPr>
          <a:xfrm>
            <a:off x="4363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804" name="Google Shape;1804;p102"/>
          <p:cNvCxnSpPr/>
          <p:nvPr/>
        </p:nvCxnSpPr>
        <p:spPr>
          <a:xfrm rot="10800000">
            <a:off x="34508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05" name="Google Shape;1805;p102"/>
          <p:cNvSpPr txBox="1"/>
          <p:nvPr/>
        </p:nvSpPr>
        <p:spPr>
          <a:xfrm>
            <a:off x="32962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06" name="Google Shape;1806;p102"/>
          <p:cNvSpPr/>
          <p:nvPr/>
        </p:nvSpPr>
        <p:spPr>
          <a:xfrm>
            <a:off x="245475" y="37669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7" name="Google Shape;1807;p102"/>
          <p:cNvCxnSpPr/>
          <p:nvPr/>
        </p:nvCxnSpPr>
        <p:spPr>
          <a:xfrm rot="10800000">
            <a:off x="1088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08" name="Google Shape;1808;p102"/>
          <p:cNvSpPr txBox="1"/>
          <p:nvPr/>
        </p:nvSpPr>
        <p:spPr>
          <a:xfrm>
            <a:off x="934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09" name="Google Shape;1809;p102"/>
          <p:cNvCxnSpPr/>
          <p:nvPr/>
        </p:nvCxnSpPr>
        <p:spPr>
          <a:xfrm rot="10800000">
            <a:off x="4517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10" name="Google Shape;1810;p102"/>
          <p:cNvSpPr txBox="1"/>
          <p:nvPr/>
        </p:nvSpPr>
        <p:spPr>
          <a:xfrm>
            <a:off x="4363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811" name="Google Shape;1811;p102"/>
          <p:cNvCxnSpPr/>
          <p:nvPr/>
        </p:nvCxnSpPr>
        <p:spPr>
          <a:xfrm rot="10800000">
            <a:off x="34508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12" name="Google Shape;1812;p102"/>
          <p:cNvSpPr txBox="1"/>
          <p:nvPr/>
        </p:nvSpPr>
        <p:spPr>
          <a:xfrm>
            <a:off x="32962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13" name="Google Shape;1813;p102"/>
          <p:cNvSpPr txBox="1"/>
          <p:nvPr/>
        </p:nvSpPr>
        <p:spPr>
          <a:xfrm>
            <a:off x="8086300" y="1732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25</a:t>
            </a:r>
            <a:r>
              <a:rPr lang="en" sz="3000">
                <a:latin typeface="Economica"/>
                <a:ea typeface="Economica"/>
                <a:cs typeface="Economica"/>
                <a:sym typeface="Economica"/>
              </a:rPr>
              <a:t>%</a:t>
            </a:r>
            <a:endParaRPr sz="3000">
              <a:latin typeface="Economica"/>
              <a:ea typeface="Economica"/>
              <a:cs typeface="Economica"/>
              <a:sym typeface="Economica"/>
            </a:endParaRPr>
          </a:p>
        </p:txBody>
      </p:sp>
      <p:sp>
        <p:nvSpPr>
          <p:cNvPr id="1814" name="Google Shape;1814;p102"/>
          <p:cNvSpPr txBox="1"/>
          <p:nvPr/>
        </p:nvSpPr>
        <p:spPr>
          <a:xfrm>
            <a:off x="8086300" y="26464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25</a:t>
            </a:r>
            <a:r>
              <a:rPr lang="en" sz="3000">
                <a:latin typeface="Economica"/>
                <a:ea typeface="Economica"/>
                <a:cs typeface="Economica"/>
                <a:sym typeface="Economica"/>
              </a:rPr>
              <a:t>%</a:t>
            </a:r>
            <a:endParaRPr sz="3000">
              <a:latin typeface="Economica"/>
              <a:ea typeface="Economica"/>
              <a:cs typeface="Economica"/>
              <a:sym typeface="Economica"/>
            </a:endParaRPr>
          </a:p>
        </p:txBody>
      </p:sp>
      <p:sp>
        <p:nvSpPr>
          <p:cNvPr id="1815" name="Google Shape;1815;p102"/>
          <p:cNvSpPr txBox="1"/>
          <p:nvPr/>
        </p:nvSpPr>
        <p:spPr>
          <a:xfrm>
            <a:off x="8086300" y="35608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25</a:t>
            </a:r>
            <a:r>
              <a:rPr lang="en" sz="3000">
                <a:latin typeface="Economica"/>
                <a:ea typeface="Economica"/>
                <a:cs typeface="Economica"/>
                <a:sym typeface="Economica"/>
              </a:rPr>
              <a:t>%</a:t>
            </a:r>
            <a:endParaRPr sz="3000">
              <a:latin typeface="Economica"/>
              <a:ea typeface="Economica"/>
              <a:cs typeface="Economica"/>
              <a:sym typeface="Economica"/>
            </a:endParaRPr>
          </a:p>
        </p:txBody>
      </p:sp>
      <p:sp>
        <p:nvSpPr>
          <p:cNvPr id="1816" name="Google Shape;1816;p102"/>
          <p:cNvSpPr txBox="1"/>
          <p:nvPr/>
        </p:nvSpPr>
        <p:spPr>
          <a:xfrm>
            <a:off x="8086300" y="4399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25</a:t>
            </a:r>
            <a:r>
              <a:rPr lang="en" sz="3000">
                <a:latin typeface="Economica"/>
                <a:ea typeface="Economica"/>
                <a:cs typeface="Economica"/>
                <a:sym typeface="Economica"/>
              </a:rPr>
              <a:t>%</a:t>
            </a:r>
            <a:endParaRPr sz="3000">
              <a:latin typeface="Economica"/>
              <a:ea typeface="Economica"/>
              <a:cs typeface="Economica"/>
              <a:sym typeface="Economic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03"/>
          <p:cNvSpPr txBox="1"/>
          <p:nvPr>
            <p:ph type="title"/>
          </p:nvPr>
        </p:nvSpPr>
        <p:spPr>
          <a:xfrm>
            <a:off x="500063" y="4387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b="1" lang="en" sz="4200">
                <a:solidFill>
                  <a:srgbClr val="000000"/>
                </a:solidFill>
                <a:latin typeface="Economica"/>
                <a:ea typeface="Economica"/>
                <a:cs typeface="Economica"/>
                <a:sym typeface="Economica"/>
              </a:rPr>
              <a:t>Linkage disequilibrium</a:t>
            </a:r>
            <a:r>
              <a:rPr lang="en" sz="4200">
                <a:solidFill>
                  <a:srgbClr val="000000"/>
                </a:solidFill>
                <a:latin typeface="Economica"/>
                <a:ea typeface="Economica"/>
                <a:cs typeface="Economica"/>
                <a:sym typeface="Economica"/>
              </a:rPr>
              <a:t>: non-random association of alleles at different loci.</a:t>
            </a:r>
            <a:endParaRPr sz="4200">
              <a:solidFill>
                <a:srgbClr val="38761D"/>
              </a:solidFill>
              <a:latin typeface="Economica"/>
              <a:ea typeface="Economica"/>
              <a:cs typeface="Economica"/>
              <a:sym typeface="Economica"/>
            </a:endParaRPr>
          </a:p>
        </p:txBody>
      </p:sp>
      <p:sp>
        <p:nvSpPr>
          <p:cNvPr id="1822" name="Google Shape;1822;p103"/>
          <p:cNvSpPr/>
          <p:nvPr/>
        </p:nvSpPr>
        <p:spPr>
          <a:xfrm>
            <a:off x="245475" y="1938100"/>
            <a:ext cx="7644900" cy="2343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3"/>
          <p:cNvSpPr/>
          <p:nvPr/>
        </p:nvSpPr>
        <p:spPr>
          <a:xfrm>
            <a:off x="245475" y="28525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4" name="Google Shape;1824;p103"/>
          <p:cNvCxnSpPr/>
          <p:nvPr/>
        </p:nvCxnSpPr>
        <p:spPr>
          <a:xfrm rot="10800000">
            <a:off x="1088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25" name="Google Shape;1825;p103"/>
          <p:cNvSpPr txBox="1"/>
          <p:nvPr/>
        </p:nvSpPr>
        <p:spPr>
          <a:xfrm>
            <a:off x="934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826" name="Google Shape;1826;p103"/>
          <p:cNvCxnSpPr/>
          <p:nvPr/>
        </p:nvCxnSpPr>
        <p:spPr>
          <a:xfrm rot="10800000">
            <a:off x="1088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27" name="Google Shape;1827;p103"/>
          <p:cNvSpPr txBox="1"/>
          <p:nvPr/>
        </p:nvSpPr>
        <p:spPr>
          <a:xfrm>
            <a:off x="934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828" name="Google Shape;1828;p103"/>
          <p:cNvCxnSpPr/>
          <p:nvPr/>
        </p:nvCxnSpPr>
        <p:spPr>
          <a:xfrm rot="10800000">
            <a:off x="4517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29" name="Google Shape;1829;p103"/>
          <p:cNvSpPr txBox="1"/>
          <p:nvPr/>
        </p:nvSpPr>
        <p:spPr>
          <a:xfrm>
            <a:off x="4363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830" name="Google Shape;1830;p103"/>
          <p:cNvCxnSpPr/>
          <p:nvPr/>
        </p:nvCxnSpPr>
        <p:spPr>
          <a:xfrm rot="10800000">
            <a:off x="4517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31" name="Google Shape;1831;p103"/>
          <p:cNvSpPr txBox="1"/>
          <p:nvPr/>
        </p:nvSpPr>
        <p:spPr>
          <a:xfrm>
            <a:off x="4363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832" name="Google Shape;1832;p103"/>
          <p:cNvCxnSpPr/>
          <p:nvPr/>
        </p:nvCxnSpPr>
        <p:spPr>
          <a:xfrm rot="10800000">
            <a:off x="34508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33" name="Google Shape;1833;p103"/>
          <p:cNvSpPr txBox="1"/>
          <p:nvPr/>
        </p:nvSpPr>
        <p:spPr>
          <a:xfrm>
            <a:off x="32962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34" name="Google Shape;1834;p103"/>
          <p:cNvCxnSpPr/>
          <p:nvPr/>
        </p:nvCxnSpPr>
        <p:spPr>
          <a:xfrm rot="10800000">
            <a:off x="34508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35" name="Google Shape;1835;p103"/>
          <p:cNvSpPr txBox="1"/>
          <p:nvPr/>
        </p:nvSpPr>
        <p:spPr>
          <a:xfrm>
            <a:off x="32962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36" name="Google Shape;1836;p103"/>
          <p:cNvSpPr/>
          <p:nvPr/>
        </p:nvSpPr>
        <p:spPr>
          <a:xfrm>
            <a:off x="245475" y="4605100"/>
            <a:ext cx="7644900" cy="234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7" name="Google Shape;1837;p103"/>
          <p:cNvCxnSpPr/>
          <p:nvPr/>
        </p:nvCxnSpPr>
        <p:spPr>
          <a:xfrm rot="10800000">
            <a:off x="1088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38" name="Google Shape;1838;p103"/>
          <p:cNvSpPr txBox="1"/>
          <p:nvPr/>
        </p:nvSpPr>
        <p:spPr>
          <a:xfrm>
            <a:off x="934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39" name="Google Shape;1839;p103"/>
          <p:cNvCxnSpPr/>
          <p:nvPr/>
        </p:nvCxnSpPr>
        <p:spPr>
          <a:xfrm rot="10800000">
            <a:off x="4517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40" name="Google Shape;1840;p103"/>
          <p:cNvSpPr txBox="1"/>
          <p:nvPr/>
        </p:nvSpPr>
        <p:spPr>
          <a:xfrm>
            <a:off x="4363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841" name="Google Shape;1841;p103"/>
          <p:cNvCxnSpPr/>
          <p:nvPr/>
        </p:nvCxnSpPr>
        <p:spPr>
          <a:xfrm rot="10800000">
            <a:off x="34508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42" name="Google Shape;1842;p103"/>
          <p:cNvSpPr txBox="1"/>
          <p:nvPr/>
        </p:nvSpPr>
        <p:spPr>
          <a:xfrm>
            <a:off x="32962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43" name="Google Shape;1843;p103"/>
          <p:cNvSpPr/>
          <p:nvPr/>
        </p:nvSpPr>
        <p:spPr>
          <a:xfrm>
            <a:off x="245475" y="3766900"/>
            <a:ext cx="7644900" cy="234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4" name="Google Shape;1844;p103"/>
          <p:cNvCxnSpPr/>
          <p:nvPr/>
        </p:nvCxnSpPr>
        <p:spPr>
          <a:xfrm rot="10800000">
            <a:off x="1088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45" name="Google Shape;1845;p103"/>
          <p:cNvSpPr txBox="1"/>
          <p:nvPr/>
        </p:nvSpPr>
        <p:spPr>
          <a:xfrm>
            <a:off x="934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46" name="Google Shape;1846;p103"/>
          <p:cNvCxnSpPr/>
          <p:nvPr/>
        </p:nvCxnSpPr>
        <p:spPr>
          <a:xfrm rot="10800000">
            <a:off x="4517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47" name="Google Shape;1847;p103"/>
          <p:cNvSpPr txBox="1"/>
          <p:nvPr/>
        </p:nvSpPr>
        <p:spPr>
          <a:xfrm>
            <a:off x="4363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848" name="Google Shape;1848;p103"/>
          <p:cNvCxnSpPr/>
          <p:nvPr/>
        </p:nvCxnSpPr>
        <p:spPr>
          <a:xfrm rot="10800000">
            <a:off x="34508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49" name="Google Shape;1849;p103"/>
          <p:cNvSpPr txBox="1"/>
          <p:nvPr/>
        </p:nvSpPr>
        <p:spPr>
          <a:xfrm>
            <a:off x="32962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50" name="Google Shape;1850;p103"/>
          <p:cNvSpPr txBox="1"/>
          <p:nvPr/>
        </p:nvSpPr>
        <p:spPr>
          <a:xfrm>
            <a:off x="8086300" y="1732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80%</a:t>
            </a:r>
            <a:endParaRPr sz="3000">
              <a:latin typeface="Economica"/>
              <a:ea typeface="Economica"/>
              <a:cs typeface="Economica"/>
              <a:sym typeface="Economica"/>
            </a:endParaRPr>
          </a:p>
        </p:txBody>
      </p:sp>
      <p:sp>
        <p:nvSpPr>
          <p:cNvPr id="1851" name="Google Shape;1851;p103"/>
          <p:cNvSpPr txBox="1"/>
          <p:nvPr/>
        </p:nvSpPr>
        <p:spPr>
          <a:xfrm>
            <a:off x="8086300" y="26464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10</a:t>
            </a:r>
            <a:r>
              <a:rPr lang="en" sz="3000">
                <a:latin typeface="Economica"/>
                <a:ea typeface="Economica"/>
                <a:cs typeface="Economica"/>
                <a:sym typeface="Economica"/>
              </a:rPr>
              <a:t>%</a:t>
            </a:r>
            <a:endParaRPr sz="3000">
              <a:latin typeface="Economica"/>
              <a:ea typeface="Economica"/>
              <a:cs typeface="Economica"/>
              <a:sym typeface="Economica"/>
            </a:endParaRPr>
          </a:p>
        </p:txBody>
      </p:sp>
      <p:sp>
        <p:nvSpPr>
          <p:cNvPr id="1852" name="Google Shape;1852;p103"/>
          <p:cNvSpPr txBox="1"/>
          <p:nvPr/>
        </p:nvSpPr>
        <p:spPr>
          <a:xfrm>
            <a:off x="8086300" y="35608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7</a:t>
            </a:r>
            <a:r>
              <a:rPr lang="en" sz="3000">
                <a:latin typeface="Economica"/>
                <a:ea typeface="Economica"/>
                <a:cs typeface="Economica"/>
                <a:sym typeface="Economica"/>
              </a:rPr>
              <a:t>%</a:t>
            </a:r>
            <a:endParaRPr sz="3000">
              <a:latin typeface="Economica"/>
              <a:ea typeface="Economica"/>
              <a:cs typeface="Economica"/>
              <a:sym typeface="Economica"/>
            </a:endParaRPr>
          </a:p>
        </p:txBody>
      </p:sp>
      <p:sp>
        <p:nvSpPr>
          <p:cNvPr id="1853" name="Google Shape;1853;p103"/>
          <p:cNvSpPr txBox="1"/>
          <p:nvPr/>
        </p:nvSpPr>
        <p:spPr>
          <a:xfrm>
            <a:off x="8086300" y="4399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3</a:t>
            </a:r>
            <a:r>
              <a:rPr lang="en" sz="3000">
                <a:latin typeface="Economica"/>
                <a:ea typeface="Economica"/>
                <a:cs typeface="Economica"/>
                <a:sym typeface="Economica"/>
              </a:rPr>
              <a:t>%</a:t>
            </a:r>
            <a:endParaRPr sz="3000">
              <a:latin typeface="Economica"/>
              <a:ea typeface="Economica"/>
              <a:cs typeface="Economica"/>
              <a:sym typeface="Economic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04"/>
          <p:cNvSpPr txBox="1"/>
          <p:nvPr>
            <p:ph type="title"/>
          </p:nvPr>
        </p:nvSpPr>
        <p:spPr>
          <a:xfrm>
            <a:off x="500063" y="438745"/>
            <a:ext cx="81261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Helvetica Neue"/>
              <a:buNone/>
            </a:pPr>
            <a:r>
              <a:rPr lang="en" sz="4200">
                <a:solidFill>
                  <a:srgbClr val="000000"/>
                </a:solidFill>
                <a:latin typeface="Economica"/>
                <a:ea typeface="Economica"/>
                <a:cs typeface="Economica"/>
                <a:sym typeface="Economica"/>
              </a:rPr>
              <a:t>Therefore, knowing one allele (e.g., the first A) is a strong predictor of other alleles on a haplotype</a:t>
            </a:r>
            <a:endParaRPr sz="4200">
              <a:solidFill>
                <a:srgbClr val="38761D"/>
              </a:solidFill>
              <a:latin typeface="Economica"/>
              <a:ea typeface="Economica"/>
              <a:cs typeface="Economica"/>
              <a:sym typeface="Economica"/>
            </a:endParaRPr>
          </a:p>
        </p:txBody>
      </p:sp>
      <p:sp>
        <p:nvSpPr>
          <p:cNvPr id="1859" name="Google Shape;1859;p104"/>
          <p:cNvSpPr/>
          <p:nvPr/>
        </p:nvSpPr>
        <p:spPr>
          <a:xfrm>
            <a:off x="245475" y="1938100"/>
            <a:ext cx="7644900" cy="2343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4"/>
          <p:cNvSpPr/>
          <p:nvPr/>
        </p:nvSpPr>
        <p:spPr>
          <a:xfrm>
            <a:off x="245475" y="2852500"/>
            <a:ext cx="7644900" cy="23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1" name="Google Shape;1861;p104"/>
          <p:cNvCxnSpPr/>
          <p:nvPr/>
        </p:nvCxnSpPr>
        <p:spPr>
          <a:xfrm rot="10800000">
            <a:off x="1088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62" name="Google Shape;1862;p104"/>
          <p:cNvSpPr txBox="1"/>
          <p:nvPr/>
        </p:nvSpPr>
        <p:spPr>
          <a:xfrm>
            <a:off x="934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863" name="Google Shape;1863;p104"/>
          <p:cNvCxnSpPr/>
          <p:nvPr/>
        </p:nvCxnSpPr>
        <p:spPr>
          <a:xfrm rot="10800000">
            <a:off x="1088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64" name="Google Shape;1864;p104"/>
          <p:cNvSpPr txBox="1"/>
          <p:nvPr/>
        </p:nvSpPr>
        <p:spPr>
          <a:xfrm>
            <a:off x="934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A</a:t>
            </a:r>
            <a:endParaRPr sz="2000">
              <a:latin typeface="Consolas"/>
              <a:ea typeface="Consolas"/>
              <a:cs typeface="Consolas"/>
              <a:sym typeface="Consolas"/>
            </a:endParaRPr>
          </a:p>
        </p:txBody>
      </p:sp>
      <p:cxnSp>
        <p:nvCxnSpPr>
          <p:cNvPr id="1865" name="Google Shape;1865;p104"/>
          <p:cNvCxnSpPr/>
          <p:nvPr/>
        </p:nvCxnSpPr>
        <p:spPr>
          <a:xfrm rot="10800000">
            <a:off x="45176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66" name="Google Shape;1866;p104"/>
          <p:cNvSpPr txBox="1"/>
          <p:nvPr/>
        </p:nvSpPr>
        <p:spPr>
          <a:xfrm>
            <a:off x="43630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867" name="Google Shape;1867;p104"/>
          <p:cNvCxnSpPr/>
          <p:nvPr/>
        </p:nvCxnSpPr>
        <p:spPr>
          <a:xfrm rot="10800000">
            <a:off x="45176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68" name="Google Shape;1868;p104"/>
          <p:cNvSpPr txBox="1"/>
          <p:nvPr/>
        </p:nvSpPr>
        <p:spPr>
          <a:xfrm>
            <a:off x="43630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869" name="Google Shape;1869;p104"/>
          <p:cNvCxnSpPr/>
          <p:nvPr/>
        </p:nvCxnSpPr>
        <p:spPr>
          <a:xfrm rot="10800000">
            <a:off x="3450850" y="1732000"/>
            <a:ext cx="0" cy="206100"/>
          </a:xfrm>
          <a:prstGeom prst="straightConnector1">
            <a:avLst/>
          </a:prstGeom>
          <a:noFill/>
          <a:ln cap="flat" cmpd="sng" w="19050">
            <a:solidFill>
              <a:schemeClr val="dk2"/>
            </a:solidFill>
            <a:prstDash val="solid"/>
            <a:round/>
            <a:headEnd len="med" w="med" type="none"/>
            <a:tailEnd len="med" w="med" type="none"/>
          </a:ln>
        </p:spPr>
      </p:cxnSp>
      <p:sp>
        <p:nvSpPr>
          <p:cNvPr id="1870" name="Google Shape;1870;p104"/>
          <p:cNvSpPr txBox="1"/>
          <p:nvPr/>
        </p:nvSpPr>
        <p:spPr>
          <a:xfrm>
            <a:off x="3296200" y="1345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71" name="Google Shape;1871;p104"/>
          <p:cNvCxnSpPr/>
          <p:nvPr/>
        </p:nvCxnSpPr>
        <p:spPr>
          <a:xfrm rot="10800000">
            <a:off x="3450850" y="2646400"/>
            <a:ext cx="0" cy="206100"/>
          </a:xfrm>
          <a:prstGeom prst="straightConnector1">
            <a:avLst/>
          </a:prstGeom>
          <a:noFill/>
          <a:ln cap="flat" cmpd="sng" w="19050">
            <a:solidFill>
              <a:schemeClr val="dk2"/>
            </a:solidFill>
            <a:prstDash val="solid"/>
            <a:round/>
            <a:headEnd len="med" w="med" type="none"/>
            <a:tailEnd len="med" w="med" type="none"/>
          </a:ln>
        </p:spPr>
      </p:cxnSp>
      <p:sp>
        <p:nvSpPr>
          <p:cNvPr id="1872" name="Google Shape;1872;p104"/>
          <p:cNvSpPr txBox="1"/>
          <p:nvPr/>
        </p:nvSpPr>
        <p:spPr>
          <a:xfrm>
            <a:off x="3296200" y="22597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73" name="Google Shape;1873;p104"/>
          <p:cNvSpPr/>
          <p:nvPr/>
        </p:nvSpPr>
        <p:spPr>
          <a:xfrm>
            <a:off x="245475" y="4605100"/>
            <a:ext cx="7644900" cy="234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4" name="Google Shape;1874;p104"/>
          <p:cNvCxnSpPr/>
          <p:nvPr/>
        </p:nvCxnSpPr>
        <p:spPr>
          <a:xfrm rot="10800000">
            <a:off x="1088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75" name="Google Shape;1875;p104"/>
          <p:cNvSpPr txBox="1"/>
          <p:nvPr/>
        </p:nvSpPr>
        <p:spPr>
          <a:xfrm>
            <a:off x="934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76" name="Google Shape;1876;p104"/>
          <p:cNvCxnSpPr/>
          <p:nvPr/>
        </p:nvCxnSpPr>
        <p:spPr>
          <a:xfrm rot="10800000">
            <a:off x="45176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77" name="Google Shape;1877;p104"/>
          <p:cNvSpPr txBox="1"/>
          <p:nvPr/>
        </p:nvSpPr>
        <p:spPr>
          <a:xfrm>
            <a:off x="43630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T</a:t>
            </a:r>
            <a:endParaRPr sz="2000">
              <a:latin typeface="Consolas"/>
              <a:ea typeface="Consolas"/>
              <a:cs typeface="Consolas"/>
              <a:sym typeface="Consolas"/>
            </a:endParaRPr>
          </a:p>
        </p:txBody>
      </p:sp>
      <p:cxnSp>
        <p:nvCxnSpPr>
          <p:cNvPr id="1878" name="Google Shape;1878;p104"/>
          <p:cNvCxnSpPr/>
          <p:nvPr/>
        </p:nvCxnSpPr>
        <p:spPr>
          <a:xfrm rot="10800000">
            <a:off x="3450850" y="4399000"/>
            <a:ext cx="0" cy="206100"/>
          </a:xfrm>
          <a:prstGeom prst="straightConnector1">
            <a:avLst/>
          </a:prstGeom>
          <a:noFill/>
          <a:ln cap="flat" cmpd="sng" w="19050">
            <a:solidFill>
              <a:schemeClr val="dk2"/>
            </a:solidFill>
            <a:prstDash val="solid"/>
            <a:round/>
            <a:headEnd len="med" w="med" type="none"/>
            <a:tailEnd len="med" w="med" type="none"/>
          </a:ln>
        </p:spPr>
      </p:cxnSp>
      <p:sp>
        <p:nvSpPr>
          <p:cNvPr id="1879" name="Google Shape;1879;p104"/>
          <p:cNvSpPr txBox="1"/>
          <p:nvPr/>
        </p:nvSpPr>
        <p:spPr>
          <a:xfrm>
            <a:off x="3296200" y="40123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80" name="Google Shape;1880;p104"/>
          <p:cNvSpPr/>
          <p:nvPr/>
        </p:nvSpPr>
        <p:spPr>
          <a:xfrm>
            <a:off x="245475" y="3766900"/>
            <a:ext cx="7644900" cy="234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1" name="Google Shape;1881;p104"/>
          <p:cNvCxnSpPr/>
          <p:nvPr/>
        </p:nvCxnSpPr>
        <p:spPr>
          <a:xfrm rot="10800000">
            <a:off x="1088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82" name="Google Shape;1882;p104"/>
          <p:cNvSpPr txBox="1"/>
          <p:nvPr/>
        </p:nvSpPr>
        <p:spPr>
          <a:xfrm>
            <a:off x="934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cxnSp>
        <p:nvCxnSpPr>
          <p:cNvPr id="1883" name="Google Shape;1883;p104"/>
          <p:cNvCxnSpPr/>
          <p:nvPr/>
        </p:nvCxnSpPr>
        <p:spPr>
          <a:xfrm rot="10800000">
            <a:off x="45176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84" name="Google Shape;1884;p104"/>
          <p:cNvSpPr txBox="1"/>
          <p:nvPr/>
        </p:nvSpPr>
        <p:spPr>
          <a:xfrm>
            <a:off x="43630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C</a:t>
            </a:r>
            <a:endParaRPr sz="2000">
              <a:latin typeface="Consolas"/>
              <a:ea typeface="Consolas"/>
              <a:cs typeface="Consolas"/>
              <a:sym typeface="Consolas"/>
            </a:endParaRPr>
          </a:p>
        </p:txBody>
      </p:sp>
      <p:cxnSp>
        <p:nvCxnSpPr>
          <p:cNvPr id="1885" name="Google Shape;1885;p104"/>
          <p:cNvCxnSpPr/>
          <p:nvPr/>
        </p:nvCxnSpPr>
        <p:spPr>
          <a:xfrm rot="10800000">
            <a:off x="3450850" y="3560800"/>
            <a:ext cx="0" cy="206100"/>
          </a:xfrm>
          <a:prstGeom prst="straightConnector1">
            <a:avLst/>
          </a:prstGeom>
          <a:noFill/>
          <a:ln cap="flat" cmpd="sng" w="19050">
            <a:solidFill>
              <a:schemeClr val="dk2"/>
            </a:solidFill>
            <a:prstDash val="solid"/>
            <a:round/>
            <a:headEnd len="med" w="med" type="none"/>
            <a:tailEnd len="med" w="med" type="none"/>
          </a:ln>
        </p:spPr>
      </p:cxnSp>
      <p:sp>
        <p:nvSpPr>
          <p:cNvPr id="1886" name="Google Shape;1886;p104"/>
          <p:cNvSpPr txBox="1"/>
          <p:nvPr/>
        </p:nvSpPr>
        <p:spPr>
          <a:xfrm>
            <a:off x="3296200" y="3174100"/>
            <a:ext cx="309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G</a:t>
            </a:r>
            <a:endParaRPr sz="2000">
              <a:latin typeface="Consolas"/>
              <a:ea typeface="Consolas"/>
              <a:cs typeface="Consolas"/>
              <a:sym typeface="Consolas"/>
            </a:endParaRPr>
          </a:p>
        </p:txBody>
      </p:sp>
      <p:sp>
        <p:nvSpPr>
          <p:cNvPr id="1887" name="Google Shape;1887;p104"/>
          <p:cNvSpPr txBox="1"/>
          <p:nvPr/>
        </p:nvSpPr>
        <p:spPr>
          <a:xfrm>
            <a:off x="8086300" y="1732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80%</a:t>
            </a:r>
            <a:endParaRPr sz="3000">
              <a:latin typeface="Economica"/>
              <a:ea typeface="Economica"/>
              <a:cs typeface="Economica"/>
              <a:sym typeface="Economica"/>
            </a:endParaRPr>
          </a:p>
        </p:txBody>
      </p:sp>
      <p:sp>
        <p:nvSpPr>
          <p:cNvPr id="1888" name="Google Shape;1888;p104"/>
          <p:cNvSpPr txBox="1"/>
          <p:nvPr/>
        </p:nvSpPr>
        <p:spPr>
          <a:xfrm>
            <a:off x="8086300" y="26464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10%</a:t>
            </a:r>
            <a:endParaRPr sz="3000">
              <a:latin typeface="Economica"/>
              <a:ea typeface="Economica"/>
              <a:cs typeface="Economica"/>
              <a:sym typeface="Economica"/>
            </a:endParaRPr>
          </a:p>
        </p:txBody>
      </p:sp>
      <p:sp>
        <p:nvSpPr>
          <p:cNvPr id="1889" name="Google Shape;1889;p104"/>
          <p:cNvSpPr txBox="1"/>
          <p:nvPr/>
        </p:nvSpPr>
        <p:spPr>
          <a:xfrm>
            <a:off x="8086300" y="35608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7%</a:t>
            </a:r>
            <a:endParaRPr sz="3000">
              <a:latin typeface="Economica"/>
              <a:ea typeface="Economica"/>
              <a:cs typeface="Economica"/>
              <a:sym typeface="Economica"/>
            </a:endParaRPr>
          </a:p>
        </p:txBody>
      </p:sp>
      <p:sp>
        <p:nvSpPr>
          <p:cNvPr id="1890" name="Google Shape;1890;p104"/>
          <p:cNvSpPr txBox="1"/>
          <p:nvPr/>
        </p:nvSpPr>
        <p:spPr>
          <a:xfrm>
            <a:off x="8086300" y="4399000"/>
            <a:ext cx="8439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3%</a:t>
            </a:r>
            <a:endParaRPr sz="3000">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9"/>
          <p:cNvSpPr txBox="1"/>
          <p:nvPr>
            <p:ph type="title"/>
          </p:nvPr>
        </p:nvSpPr>
        <p:spPr>
          <a:xfrm>
            <a:off x="500063" y="1339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b="0" i="0" lang="en" sz="4800" u="none" cap="none" strike="noStrike">
                <a:solidFill>
                  <a:srgbClr val="000000"/>
                </a:solidFill>
                <a:latin typeface="Economica"/>
                <a:ea typeface="Economica"/>
                <a:cs typeface="Economica"/>
                <a:sym typeface="Economica"/>
              </a:rPr>
              <a:t>Types of genetic variation</a:t>
            </a:r>
            <a:endParaRPr sz="4800">
              <a:solidFill>
                <a:srgbClr val="000000"/>
              </a:solidFill>
              <a:latin typeface="Economica"/>
              <a:ea typeface="Economica"/>
              <a:cs typeface="Economica"/>
              <a:sym typeface="Economica"/>
            </a:endParaRPr>
          </a:p>
        </p:txBody>
      </p:sp>
      <p:sp>
        <p:nvSpPr>
          <p:cNvPr id="290" name="Google Shape;290;p69"/>
          <p:cNvSpPr/>
          <p:nvPr/>
        </p:nvSpPr>
        <p:spPr>
          <a:xfrm>
            <a:off x="597467" y="1902023"/>
            <a:ext cx="19935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t>
            </a:r>
            <a:r>
              <a:rPr b="1" i="0" lang="en" sz="3300" u="none" cap="none" strike="noStrike">
                <a:solidFill>
                  <a:srgbClr val="FF6251"/>
                </a:solidFill>
                <a:latin typeface="Courier New"/>
                <a:ea typeface="Courier New"/>
                <a:cs typeface="Courier New"/>
                <a:sym typeface="Courier New"/>
              </a:rPr>
              <a:t>t</a:t>
            </a:r>
            <a:r>
              <a:rPr b="0" i="0" lang="en" sz="3300" u="none" cap="none" strike="noStrike">
                <a:solidFill>
                  <a:srgbClr val="000000"/>
                </a:solidFill>
                <a:latin typeface="Courier New"/>
                <a:ea typeface="Courier New"/>
                <a:cs typeface="Courier New"/>
                <a:sym typeface="Courier New"/>
              </a:rPr>
              <a:t>gag</a:t>
            </a:r>
            <a:endParaRPr sz="900"/>
          </a:p>
        </p:txBody>
      </p:sp>
      <p:sp>
        <p:nvSpPr>
          <p:cNvPr id="291" name="Google Shape;291;p69"/>
          <p:cNvSpPr/>
          <p:nvPr/>
        </p:nvSpPr>
        <p:spPr>
          <a:xfrm>
            <a:off x="597467" y="1600646"/>
            <a:ext cx="19935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t>
            </a:r>
            <a:r>
              <a:rPr b="1" i="0" lang="en" sz="3300" u="none" cap="none" strike="noStrike">
                <a:solidFill>
                  <a:srgbClr val="0061FF"/>
                </a:solidFill>
                <a:latin typeface="Courier New"/>
                <a:ea typeface="Courier New"/>
                <a:cs typeface="Courier New"/>
                <a:sym typeface="Courier New"/>
              </a:rPr>
              <a:t>c</a:t>
            </a:r>
            <a:r>
              <a:rPr b="0" i="0" lang="en" sz="3300" u="none" cap="none" strike="noStrike">
                <a:solidFill>
                  <a:srgbClr val="000000"/>
                </a:solidFill>
                <a:latin typeface="Courier New"/>
                <a:ea typeface="Courier New"/>
                <a:cs typeface="Courier New"/>
                <a:sym typeface="Courier New"/>
              </a:rPr>
              <a:t>gag</a:t>
            </a:r>
            <a:endParaRPr sz="900"/>
          </a:p>
        </p:txBody>
      </p:sp>
      <p:sp>
        <p:nvSpPr>
          <p:cNvPr id="292" name="Google Shape;292;p69"/>
          <p:cNvSpPr/>
          <p:nvPr/>
        </p:nvSpPr>
        <p:spPr>
          <a:xfrm>
            <a:off x="463448" y="2688952"/>
            <a:ext cx="2277000" cy="837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Single-nucleotide</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polymorphisms</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a:t>
            </a:r>
            <a:r>
              <a:rPr b="1" i="0" lang="en" sz="2100" u="none" cap="none" strike="noStrike">
                <a:solidFill>
                  <a:srgbClr val="38761D"/>
                </a:solidFill>
                <a:latin typeface="Economica"/>
                <a:ea typeface="Economica"/>
                <a:cs typeface="Economica"/>
                <a:sym typeface="Economica"/>
              </a:rPr>
              <a:t>SNPs</a:t>
            </a:r>
            <a:r>
              <a:rPr b="0" i="0" lang="en" sz="2100" u="none" cap="none" strike="noStrike">
                <a:solidFill>
                  <a:srgbClr val="38761D"/>
                </a:solidFill>
                <a:latin typeface="Economica"/>
                <a:ea typeface="Economica"/>
                <a:cs typeface="Economica"/>
                <a:sym typeface="Economica"/>
              </a:rPr>
              <a:t>)</a:t>
            </a:r>
            <a:endParaRPr sz="900">
              <a:solidFill>
                <a:srgbClr val="38761D"/>
              </a:solidFill>
              <a:latin typeface="Economica"/>
              <a:ea typeface="Economica"/>
              <a:cs typeface="Economica"/>
              <a:sym typeface="Economica"/>
            </a:endParaRPr>
          </a:p>
        </p:txBody>
      </p:sp>
      <p:sp>
        <p:nvSpPr>
          <p:cNvPr id="293" name="Google Shape;293;p69"/>
          <p:cNvSpPr/>
          <p:nvPr/>
        </p:nvSpPr>
        <p:spPr>
          <a:xfrm>
            <a:off x="3429000" y="1922115"/>
            <a:ext cx="19935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t>
            </a:r>
            <a:r>
              <a:rPr b="1" i="0" lang="en" sz="3300" u="none" cap="none" strike="noStrike">
                <a:solidFill>
                  <a:srgbClr val="FF6251"/>
                </a:solidFill>
                <a:latin typeface="Courier New"/>
                <a:ea typeface="Courier New"/>
                <a:cs typeface="Courier New"/>
                <a:sym typeface="Courier New"/>
              </a:rPr>
              <a:t>tg</a:t>
            </a:r>
            <a:r>
              <a:rPr b="0" i="0" lang="en" sz="3300" u="none" cap="none" strike="noStrike">
                <a:solidFill>
                  <a:srgbClr val="000000"/>
                </a:solidFill>
                <a:latin typeface="Courier New"/>
                <a:ea typeface="Courier New"/>
                <a:cs typeface="Courier New"/>
                <a:sym typeface="Courier New"/>
              </a:rPr>
              <a:t>ag</a:t>
            </a:r>
            <a:endParaRPr sz="900"/>
          </a:p>
        </p:txBody>
      </p:sp>
      <p:sp>
        <p:nvSpPr>
          <p:cNvPr id="294" name="Google Shape;294;p69"/>
          <p:cNvSpPr/>
          <p:nvPr/>
        </p:nvSpPr>
        <p:spPr>
          <a:xfrm>
            <a:off x="3429000" y="1620738"/>
            <a:ext cx="19935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t>
            </a:r>
            <a:r>
              <a:rPr b="1" i="0" lang="en" sz="3300" u="none" cap="none" strike="noStrike">
                <a:solidFill>
                  <a:srgbClr val="000000"/>
                </a:solidFill>
                <a:latin typeface="Courier New"/>
                <a:ea typeface="Courier New"/>
                <a:cs typeface="Courier New"/>
                <a:sym typeface="Courier New"/>
              </a:rPr>
              <a:t>--</a:t>
            </a:r>
            <a:r>
              <a:rPr b="0" i="0" lang="en" sz="3300" u="none" cap="none" strike="noStrike">
                <a:solidFill>
                  <a:srgbClr val="000000"/>
                </a:solidFill>
                <a:latin typeface="Courier New"/>
                <a:ea typeface="Courier New"/>
                <a:cs typeface="Courier New"/>
                <a:sym typeface="Courier New"/>
              </a:rPr>
              <a:t>ag</a:t>
            </a:r>
            <a:endParaRPr sz="900"/>
          </a:p>
        </p:txBody>
      </p:sp>
      <p:sp>
        <p:nvSpPr>
          <p:cNvPr id="295" name="Google Shape;295;p69"/>
          <p:cNvSpPr/>
          <p:nvPr/>
        </p:nvSpPr>
        <p:spPr>
          <a:xfrm>
            <a:off x="3301200" y="2712393"/>
            <a:ext cx="2271300" cy="837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Insertion-deletion</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polymorphisms</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a:t>
            </a:r>
            <a:r>
              <a:rPr b="1" i="0" lang="en" sz="2100" u="none" cap="none" strike="noStrike">
                <a:solidFill>
                  <a:srgbClr val="38761D"/>
                </a:solidFill>
                <a:latin typeface="Economica"/>
                <a:ea typeface="Economica"/>
                <a:cs typeface="Economica"/>
                <a:sym typeface="Economica"/>
              </a:rPr>
              <a:t>INDELs</a:t>
            </a:r>
            <a:r>
              <a:rPr b="0" i="0" lang="en" sz="2100" u="none" cap="none" strike="noStrike">
                <a:solidFill>
                  <a:srgbClr val="38761D"/>
                </a:solidFill>
                <a:latin typeface="Economica"/>
                <a:ea typeface="Economica"/>
                <a:cs typeface="Economica"/>
                <a:sym typeface="Economica"/>
              </a:rPr>
              <a:t>)</a:t>
            </a:r>
            <a:endParaRPr sz="900">
              <a:solidFill>
                <a:srgbClr val="38761D"/>
              </a:solidFill>
              <a:latin typeface="Economica"/>
              <a:ea typeface="Economica"/>
              <a:cs typeface="Economica"/>
              <a:sym typeface="Economica"/>
            </a:endParaRPr>
          </a:p>
        </p:txBody>
      </p:sp>
      <p:sp>
        <p:nvSpPr>
          <p:cNvPr id="296" name="Google Shape;296;p69"/>
          <p:cNvSpPr/>
          <p:nvPr/>
        </p:nvSpPr>
        <p:spPr>
          <a:xfrm>
            <a:off x="5945297" y="2109639"/>
            <a:ext cx="30867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t>
            </a:r>
            <a:r>
              <a:rPr b="1" i="0" lang="en" sz="3300" u="none" cap="none" strike="noStrike">
                <a:solidFill>
                  <a:srgbClr val="FF6251"/>
                </a:solidFill>
                <a:latin typeface="Courier New"/>
                <a:ea typeface="Courier New"/>
                <a:cs typeface="Courier New"/>
                <a:sym typeface="Courier New"/>
              </a:rPr>
              <a:t>      </a:t>
            </a:r>
            <a:r>
              <a:rPr b="0" i="0" lang="en" sz="3300" u="none" cap="none" strike="noStrike">
                <a:solidFill>
                  <a:srgbClr val="000000"/>
                </a:solidFill>
                <a:latin typeface="Courier New"/>
                <a:ea typeface="Courier New"/>
                <a:cs typeface="Courier New"/>
                <a:sym typeface="Courier New"/>
              </a:rPr>
              <a:t>ag</a:t>
            </a:r>
            <a:endParaRPr sz="900"/>
          </a:p>
        </p:txBody>
      </p:sp>
      <p:sp>
        <p:nvSpPr>
          <p:cNvPr id="297" name="Google Shape;297;p69"/>
          <p:cNvSpPr/>
          <p:nvPr/>
        </p:nvSpPr>
        <p:spPr>
          <a:xfrm>
            <a:off x="6765175" y="1620750"/>
            <a:ext cx="1638600" cy="435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ourier New"/>
              <a:buNone/>
            </a:pPr>
            <a:r>
              <a:rPr b="0" i="0" lang="en" sz="3300" u="none" cap="none" strike="noStrike">
                <a:solidFill>
                  <a:srgbClr val="000000"/>
                </a:solidFill>
                <a:latin typeface="Courier New"/>
                <a:ea typeface="Courier New"/>
                <a:cs typeface="Courier New"/>
                <a:sym typeface="Courier New"/>
              </a:rPr>
              <a:t>ctcaag</a:t>
            </a:r>
            <a:endParaRPr sz="900"/>
          </a:p>
        </p:txBody>
      </p:sp>
      <p:sp>
        <p:nvSpPr>
          <p:cNvPr id="298" name="Google Shape;298;p69"/>
          <p:cNvSpPr/>
          <p:nvPr/>
        </p:nvSpPr>
        <p:spPr>
          <a:xfrm>
            <a:off x="268393" y="3894460"/>
            <a:ext cx="2657700" cy="334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1" lang="en" sz="2300" u="none" cap="none" strike="noStrike">
                <a:solidFill>
                  <a:srgbClr val="38761D"/>
                </a:solidFill>
                <a:latin typeface="Economica"/>
                <a:ea typeface="Economica"/>
                <a:cs typeface="Economica"/>
                <a:sym typeface="Economica"/>
              </a:rPr>
              <a:t>“DNA spelling mistakes”</a:t>
            </a:r>
            <a:endParaRPr sz="900">
              <a:solidFill>
                <a:srgbClr val="38761D"/>
              </a:solidFill>
              <a:latin typeface="Economica"/>
              <a:ea typeface="Economica"/>
              <a:cs typeface="Economica"/>
              <a:sym typeface="Economica"/>
            </a:endParaRPr>
          </a:p>
        </p:txBody>
      </p:sp>
      <p:sp>
        <p:nvSpPr>
          <p:cNvPr id="299" name="Google Shape;299;p69"/>
          <p:cNvSpPr/>
          <p:nvPr/>
        </p:nvSpPr>
        <p:spPr>
          <a:xfrm>
            <a:off x="3324468" y="3881065"/>
            <a:ext cx="2473800" cy="622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1" lang="en" sz="2300" u="none" cap="none" strike="noStrike">
                <a:solidFill>
                  <a:srgbClr val="38761D"/>
                </a:solidFill>
                <a:latin typeface="Economica"/>
                <a:ea typeface="Economica"/>
                <a:cs typeface="Economica"/>
                <a:sym typeface="Economica"/>
              </a:rPr>
              <a:t>“extra or missing</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i="1" lang="en" sz="2300">
                <a:solidFill>
                  <a:srgbClr val="38761D"/>
                </a:solidFill>
                <a:latin typeface="Economica"/>
                <a:ea typeface="Economica"/>
                <a:cs typeface="Economica"/>
                <a:sym typeface="Economica"/>
              </a:rPr>
              <a:t>DNA</a:t>
            </a:r>
            <a:r>
              <a:rPr b="0" i="1" lang="en" sz="2300" u="none" cap="none" strike="noStrike">
                <a:solidFill>
                  <a:srgbClr val="38761D"/>
                </a:solidFill>
                <a:latin typeface="Economica"/>
                <a:ea typeface="Economica"/>
                <a:cs typeface="Economica"/>
                <a:sym typeface="Economica"/>
              </a:rPr>
              <a:t>”</a:t>
            </a:r>
            <a:endParaRPr sz="900">
              <a:solidFill>
                <a:srgbClr val="38761D"/>
              </a:solidFill>
              <a:latin typeface="Economica"/>
              <a:ea typeface="Economica"/>
              <a:cs typeface="Economica"/>
              <a:sym typeface="Economica"/>
            </a:endParaRPr>
          </a:p>
        </p:txBody>
      </p:sp>
      <p:sp>
        <p:nvSpPr>
          <p:cNvPr id="300" name="Google Shape;300;p69"/>
          <p:cNvSpPr/>
          <p:nvPr/>
        </p:nvSpPr>
        <p:spPr>
          <a:xfrm>
            <a:off x="5965068" y="3881065"/>
            <a:ext cx="3045000" cy="910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1" lang="en" sz="2300" u="none" cap="none" strike="noStrike">
                <a:solidFill>
                  <a:srgbClr val="38761D"/>
                </a:solidFill>
                <a:latin typeface="Economica"/>
                <a:ea typeface="Economica"/>
                <a:cs typeface="Economica"/>
                <a:sym typeface="Economica"/>
              </a:rPr>
              <a:t>“</a:t>
            </a:r>
            <a:r>
              <a:rPr i="1" lang="en" sz="2300">
                <a:solidFill>
                  <a:srgbClr val="38761D"/>
                </a:solidFill>
                <a:latin typeface="Economica"/>
                <a:ea typeface="Economica"/>
                <a:cs typeface="Economica"/>
                <a:sym typeface="Economica"/>
              </a:rPr>
              <a:t>L</a:t>
            </a:r>
            <a:r>
              <a:rPr b="0" i="1" lang="en" sz="2300" u="none" cap="none" strike="noStrike">
                <a:solidFill>
                  <a:srgbClr val="38761D"/>
                </a:solidFill>
                <a:latin typeface="Economica"/>
                <a:ea typeface="Economica"/>
                <a:cs typeface="Economica"/>
                <a:sym typeface="Economica"/>
              </a:rPr>
              <a:t>ar</a:t>
            </a:r>
            <a:r>
              <a:rPr i="1" lang="en" sz="2300">
                <a:solidFill>
                  <a:srgbClr val="38761D"/>
                </a:solidFill>
                <a:latin typeface="Economica"/>
                <a:ea typeface="Economica"/>
                <a:cs typeface="Economica"/>
                <a:sym typeface="Economica"/>
              </a:rPr>
              <a:t>ge blocks of </a:t>
            </a:r>
            <a:r>
              <a:rPr b="0" i="1" lang="en" sz="2300" u="none" cap="none" strike="noStrike">
                <a:solidFill>
                  <a:srgbClr val="38761D"/>
                </a:solidFill>
                <a:latin typeface="Economica"/>
                <a:ea typeface="Economica"/>
                <a:cs typeface="Economica"/>
                <a:sym typeface="Economica"/>
              </a:rPr>
              <a:t>extra</a:t>
            </a:r>
            <a:r>
              <a:rPr i="1" lang="en" sz="2300">
                <a:solidFill>
                  <a:srgbClr val="38761D"/>
                </a:solidFill>
                <a:latin typeface="Economica"/>
                <a:ea typeface="Economica"/>
                <a:cs typeface="Economica"/>
                <a:sym typeface="Economica"/>
              </a:rPr>
              <a:t>, </a:t>
            </a:r>
            <a:r>
              <a:rPr b="0" i="1" lang="en" sz="2300" u="none" cap="none" strike="noStrike">
                <a:solidFill>
                  <a:srgbClr val="38761D"/>
                </a:solidFill>
                <a:latin typeface="Economica"/>
                <a:ea typeface="Economica"/>
                <a:cs typeface="Economica"/>
                <a:sym typeface="Economica"/>
              </a:rPr>
              <a:t>missing</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1" lang="en" sz="2300" u="none" cap="none" strike="noStrike">
                <a:solidFill>
                  <a:srgbClr val="38761D"/>
                </a:solidFill>
                <a:latin typeface="Economica"/>
                <a:ea typeface="Economica"/>
                <a:cs typeface="Economica"/>
                <a:sym typeface="Economica"/>
              </a:rPr>
              <a:t>or re</a:t>
            </a:r>
            <a:r>
              <a:rPr i="1" lang="en" sz="2300">
                <a:solidFill>
                  <a:srgbClr val="38761D"/>
                </a:solidFill>
                <a:latin typeface="Economica"/>
                <a:ea typeface="Economica"/>
                <a:cs typeface="Economica"/>
                <a:sym typeface="Economica"/>
              </a:rPr>
              <a:t>arranged</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i="1" lang="en" sz="2300">
                <a:solidFill>
                  <a:srgbClr val="38761D"/>
                </a:solidFill>
                <a:latin typeface="Economica"/>
                <a:ea typeface="Economica"/>
                <a:cs typeface="Economica"/>
                <a:sym typeface="Economica"/>
              </a:rPr>
              <a:t>DNA</a:t>
            </a:r>
            <a:r>
              <a:rPr b="0" i="1" lang="en" sz="2300" u="none" cap="none" strike="noStrike">
                <a:solidFill>
                  <a:srgbClr val="38761D"/>
                </a:solidFill>
                <a:latin typeface="Economica"/>
                <a:ea typeface="Economica"/>
                <a:cs typeface="Economica"/>
                <a:sym typeface="Economica"/>
              </a:rPr>
              <a:t>”</a:t>
            </a:r>
            <a:endParaRPr sz="900">
              <a:solidFill>
                <a:srgbClr val="38761D"/>
              </a:solidFill>
              <a:latin typeface="Economica"/>
              <a:ea typeface="Economica"/>
              <a:cs typeface="Economica"/>
              <a:sym typeface="Economica"/>
            </a:endParaRPr>
          </a:p>
        </p:txBody>
      </p:sp>
      <p:sp>
        <p:nvSpPr>
          <p:cNvPr id="301" name="Google Shape;301;p69"/>
          <p:cNvSpPr/>
          <p:nvPr/>
        </p:nvSpPr>
        <p:spPr>
          <a:xfrm>
            <a:off x="6884789" y="2236887"/>
            <a:ext cx="1509000" cy="221100"/>
          </a:xfrm>
          <a:prstGeom prst="rect">
            <a:avLst/>
          </a:prstGeom>
          <a:solidFill>
            <a:srgbClr val="96D35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302" name="Google Shape;302;p69"/>
          <p:cNvCxnSpPr/>
          <p:nvPr/>
        </p:nvCxnSpPr>
        <p:spPr>
          <a:xfrm flipH="1">
            <a:off x="6893950" y="2036675"/>
            <a:ext cx="748800" cy="213600"/>
          </a:xfrm>
          <a:prstGeom prst="straightConnector1">
            <a:avLst/>
          </a:prstGeom>
          <a:noFill/>
          <a:ln cap="flat" cmpd="sng" w="38100">
            <a:solidFill>
              <a:srgbClr val="000000"/>
            </a:solidFill>
            <a:prstDash val="solid"/>
            <a:miter lim="8000"/>
            <a:headEnd len="sm" w="sm" type="none"/>
            <a:tailEnd len="sm" w="sm" type="none"/>
          </a:ln>
        </p:spPr>
      </p:cxnSp>
      <p:cxnSp>
        <p:nvCxnSpPr>
          <p:cNvPr id="303" name="Google Shape;303;p69"/>
          <p:cNvCxnSpPr/>
          <p:nvPr/>
        </p:nvCxnSpPr>
        <p:spPr>
          <a:xfrm>
            <a:off x="7632250" y="2036675"/>
            <a:ext cx="753600" cy="201300"/>
          </a:xfrm>
          <a:prstGeom prst="straightConnector1">
            <a:avLst/>
          </a:prstGeom>
          <a:noFill/>
          <a:ln cap="flat" cmpd="sng" w="38100">
            <a:solidFill>
              <a:srgbClr val="000000"/>
            </a:solidFill>
            <a:prstDash val="solid"/>
            <a:miter lim="8000"/>
            <a:headEnd len="sm" w="sm" type="none"/>
            <a:tailEnd len="sm" w="sm" type="none"/>
          </a:ln>
        </p:spPr>
      </p:cxnSp>
      <p:sp>
        <p:nvSpPr>
          <p:cNvPr id="304" name="Google Shape;304;p69"/>
          <p:cNvSpPr/>
          <p:nvPr/>
        </p:nvSpPr>
        <p:spPr>
          <a:xfrm>
            <a:off x="6777114" y="2712393"/>
            <a:ext cx="1425000" cy="837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Structural </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variants</a:t>
            </a:r>
            <a:endParaRPr sz="900">
              <a:solidFill>
                <a:srgbClr val="38761D"/>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Helvetica Neue"/>
              <a:buNone/>
            </a:pPr>
            <a:r>
              <a:rPr b="0" i="0" lang="en" sz="2100" u="none" cap="none" strike="noStrike">
                <a:solidFill>
                  <a:srgbClr val="38761D"/>
                </a:solidFill>
                <a:latin typeface="Economica"/>
                <a:ea typeface="Economica"/>
                <a:cs typeface="Economica"/>
                <a:sym typeface="Economica"/>
              </a:rPr>
              <a:t>(</a:t>
            </a:r>
            <a:r>
              <a:rPr b="1" i="0" lang="en" sz="2100" u="none" cap="none" strike="noStrike">
                <a:solidFill>
                  <a:srgbClr val="38761D"/>
                </a:solidFill>
                <a:latin typeface="Economica"/>
                <a:ea typeface="Economica"/>
                <a:cs typeface="Economica"/>
                <a:sym typeface="Economica"/>
              </a:rPr>
              <a:t>SVs</a:t>
            </a:r>
            <a:r>
              <a:rPr b="0" i="0" lang="en" sz="2100" u="none" cap="none" strike="noStrike">
                <a:solidFill>
                  <a:srgbClr val="38761D"/>
                </a:solidFill>
                <a:latin typeface="Economica"/>
                <a:ea typeface="Economica"/>
                <a:cs typeface="Economica"/>
                <a:sym typeface="Economica"/>
              </a:rPr>
              <a:t>)</a:t>
            </a:r>
            <a:endParaRPr sz="900">
              <a:solidFill>
                <a:srgbClr val="38761D"/>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70"/>
          <p:cNvGrpSpPr/>
          <p:nvPr/>
        </p:nvGrpSpPr>
        <p:grpSpPr>
          <a:xfrm>
            <a:off x="4026960" y="345510"/>
            <a:ext cx="4944064" cy="2052149"/>
            <a:chOff x="0" y="36432"/>
            <a:chExt cx="7031808" cy="3891805"/>
          </a:xfrm>
        </p:grpSpPr>
        <p:grpSp>
          <p:nvGrpSpPr>
            <p:cNvPr id="310" name="Google Shape;310;p70"/>
            <p:cNvGrpSpPr/>
            <p:nvPr/>
          </p:nvGrpSpPr>
          <p:grpSpPr>
            <a:xfrm>
              <a:off x="1246408" y="112083"/>
              <a:ext cx="1949762" cy="2827647"/>
              <a:chOff x="0" y="28575"/>
              <a:chExt cx="1949762" cy="2827647"/>
            </a:xfrm>
          </p:grpSpPr>
          <p:pic>
            <p:nvPicPr>
              <p:cNvPr id="311" name="Google Shape;311;p70"/>
              <p:cNvPicPr preferRelativeResize="0"/>
              <p:nvPr/>
            </p:nvPicPr>
            <p:blipFill rotWithShape="1">
              <a:blip r:embed="rId3">
                <a:alphaModFix/>
              </a:blip>
              <a:srcRect b="50912" l="31908" r="50499" t="8089"/>
              <a:stretch/>
            </p:blipFill>
            <p:spPr>
              <a:xfrm>
                <a:off x="0" y="28575"/>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2" name="Google Shape;312;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3" name="Google Shape;313;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4" name="Google Shape;314;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5" name="Google Shape;315;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6" name="Google Shape;316;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7" name="Google Shape;317;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8" name="Google Shape;318;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19" name="Google Shape;319;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0" name="Google Shape;320;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1" name="Google Shape;321;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2" name="Google Shape;322;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3" name="Google Shape;323;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4" name="Google Shape;324;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5" name="Google Shape;325;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6" name="Google Shape;326;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7" name="Google Shape;327;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8" name="Google Shape;328;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29" name="Google Shape;329;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0" name="Google Shape;330;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1" name="Google Shape;331;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2" name="Google Shape;332;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3" name="Google Shape;333;p70"/>
              <p:cNvPicPr preferRelativeResize="0"/>
              <p:nvPr/>
            </p:nvPicPr>
            <p:blipFill rotWithShape="1">
              <a:blip r:embed="rId3">
                <a:alphaModFix/>
              </a:blip>
              <a:srcRect b="50912" l="31908" r="50499" t="8089"/>
              <a:stretch/>
            </p:blipFill>
            <p:spPr>
              <a:xfrm>
                <a:off x="1509362" y="1531722"/>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grpSp>
        <p:grpSp>
          <p:nvGrpSpPr>
            <p:cNvPr id="334" name="Google Shape;334;p70"/>
            <p:cNvGrpSpPr/>
            <p:nvPr/>
          </p:nvGrpSpPr>
          <p:grpSpPr>
            <a:xfrm>
              <a:off x="584557" y="112083"/>
              <a:ext cx="1949762" cy="2827647"/>
              <a:chOff x="0" y="28575"/>
              <a:chExt cx="1949762" cy="2827647"/>
            </a:xfrm>
          </p:grpSpPr>
          <p:pic>
            <p:nvPicPr>
              <p:cNvPr id="335" name="Google Shape;335;p70"/>
              <p:cNvPicPr preferRelativeResize="0"/>
              <p:nvPr/>
            </p:nvPicPr>
            <p:blipFill rotWithShape="1">
              <a:blip r:embed="rId3">
                <a:alphaModFix/>
              </a:blip>
              <a:srcRect b="50912" l="31908" r="50499" t="8089"/>
              <a:stretch/>
            </p:blipFill>
            <p:spPr>
              <a:xfrm>
                <a:off x="0" y="28575"/>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6" name="Google Shape;336;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7" name="Google Shape;337;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8" name="Google Shape;338;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39" name="Google Shape;339;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0" name="Google Shape;340;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1" name="Google Shape;341;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2" name="Google Shape;342;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3" name="Google Shape;343;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4" name="Google Shape;344;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5" name="Google Shape;345;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6" name="Google Shape;346;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7" name="Google Shape;347;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8" name="Google Shape;348;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49" name="Google Shape;349;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0" name="Google Shape;350;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1" name="Google Shape;351;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2" name="Google Shape;352;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3" name="Google Shape;353;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4" name="Google Shape;354;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5" name="Google Shape;355;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6" name="Google Shape;356;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57" name="Google Shape;357;p70"/>
              <p:cNvPicPr preferRelativeResize="0"/>
              <p:nvPr/>
            </p:nvPicPr>
            <p:blipFill rotWithShape="1">
              <a:blip r:embed="rId3">
                <a:alphaModFix/>
              </a:blip>
              <a:srcRect b="50912" l="31908" r="50499" t="8089"/>
              <a:stretch/>
            </p:blipFill>
            <p:spPr>
              <a:xfrm>
                <a:off x="1509362" y="1531722"/>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grpSp>
        <p:grpSp>
          <p:nvGrpSpPr>
            <p:cNvPr id="358" name="Google Shape;358;p70"/>
            <p:cNvGrpSpPr/>
            <p:nvPr/>
          </p:nvGrpSpPr>
          <p:grpSpPr>
            <a:xfrm>
              <a:off x="0" y="112083"/>
              <a:ext cx="1949762" cy="2827647"/>
              <a:chOff x="0" y="28575"/>
              <a:chExt cx="1949762" cy="2827647"/>
            </a:xfrm>
          </p:grpSpPr>
          <p:pic>
            <p:nvPicPr>
              <p:cNvPr id="359" name="Google Shape;359;p70"/>
              <p:cNvPicPr preferRelativeResize="0"/>
              <p:nvPr/>
            </p:nvPicPr>
            <p:blipFill rotWithShape="1">
              <a:blip r:embed="rId3">
                <a:alphaModFix/>
              </a:blip>
              <a:srcRect b="50912" l="31908" r="50499" t="8089"/>
              <a:stretch/>
            </p:blipFill>
            <p:spPr>
              <a:xfrm>
                <a:off x="0" y="28575"/>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0" name="Google Shape;360;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1" name="Google Shape;361;p70"/>
              <p:cNvPicPr preferRelativeResize="0"/>
              <p:nvPr/>
            </p:nvPicPr>
            <p:blipFill rotWithShape="1">
              <a:blip r:embed="rId3">
                <a:alphaModFix/>
              </a:blip>
              <a:srcRect b="50912" l="31908" r="50499" t="8089"/>
              <a:stretch/>
            </p:blipFill>
            <p:spPr>
              <a:xfrm>
                <a:off x="173231" y="195591"/>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2" name="Google Shape;362;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3" name="Google Shape;363;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4" name="Google Shape;364;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5" name="Google Shape;365;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6" name="Google Shape;366;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7" name="Google Shape;367;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8" name="Google Shape;368;p70"/>
              <p:cNvPicPr preferRelativeResize="0"/>
              <p:nvPr/>
            </p:nvPicPr>
            <p:blipFill rotWithShape="1">
              <a:blip r:embed="rId3">
                <a:alphaModFix/>
              </a:blip>
              <a:srcRect b="50912" l="31908" r="50499" t="8089"/>
              <a:stretch/>
            </p:blipFill>
            <p:spPr>
              <a:xfrm>
                <a:off x="340247" y="362607"/>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69" name="Google Shape;369;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0" name="Google Shape;370;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1" name="Google Shape;371;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2" name="Google Shape;372;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3" name="Google Shape;373;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4" name="Google Shape;374;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5" name="Google Shape;375;p70"/>
              <p:cNvPicPr preferRelativeResize="0"/>
              <p:nvPr/>
            </p:nvPicPr>
            <p:blipFill rotWithShape="1">
              <a:blip r:embed="rId3">
                <a:alphaModFix/>
              </a:blip>
              <a:srcRect b="50912" l="31908" r="50499" t="8089"/>
              <a:stretch/>
            </p:blipFill>
            <p:spPr>
              <a:xfrm>
                <a:off x="507263" y="529624"/>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6" name="Google Shape;376;p70"/>
              <p:cNvPicPr preferRelativeResize="0"/>
              <p:nvPr/>
            </p:nvPicPr>
            <p:blipFill rotWithShape="1">
              <a:blip r:embed="rId3">
                <a:alphaModFix/>
              </a:blip>
              <a:srcRect b="50912" l="31908" r="50499" t="8089"/>
              <a:stretch/>
            </p:blipFill>
            <p:spPr>
              <a:xfrm>
                <a:off x="674280" y="696640"/>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7" name="Google Shape;377;p70"/>
              <p:cNvPicPr preferRelativeResize="0"/>
              <p:nvPr/>
            </p:nvPicPr>
            <p:blipFill rotWithShape="1">
              <a:blip r:embed="rId3">
                <a:alphaModFix/>
              </a:blip>
              <a:srcRect b="50912" l="31908" r="50499" t="8089"/>
              <a:stretch/>
            </p:blipFill>
            <p:spPr>
              <a:xfrm>
                <a:off x="841296" y="86365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8" name="Google Shape;378;p70"/>
              <p:cNvPicPr preferRelativeResize="0"/>
              <p:nvPr/>
            </p:nvPicPr>
            <p:blipFill rotWithShape="1">
              <a:blip r:embed="rId3">
                <a:alphaModFix/>
              </a:blip>
              <a:srcRect b="50912" l="31908" r="50499" t="8089"/>
              <a:stretch/>
            </p:blipFill>
            <p:spPr>
              <a:xfrm>
                <a:off x="1008313" y="1030673"/>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79" name="Google Shape;379;p70"/>
              <p:cNvPicPr preferRelativeResize="0"/>
              <p:nvPr/>
            </p:nvPicPr>
            <p:blipFill rotWithShape="1">
              <a:blip r:embed="rId3">
                <a:alphaModFix/>
              </a:blip>
              <a:srcRect b="50912" l="31908" r="50499" t="8089"/>
              <a:stretch/>
            </p:blipFill>
            <p:spPr>
              <a:xfrm>
                <a:off x="1175329" y="1197689"/>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80" name="Google Shape;380;p70"/>
              <p:cNvPicPr preferRelativeResize="0"/>
              <p:nvPr/>
            </p:nvPicPr>
            <p:blipFill rotWithShape="1">
              <a:blip r:embed="rId3">
                <a:alphaModFix/>
              </a:blip>
              <a:srcRect b="50912" l="31908" r="50499" t="8089"/>
              <a:stretch/>
            </p:blipFill>
            <p:spPr>
              <a:xfrm>
                <a:off x="1342345" y="1364706"/>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pic>
            <p:nvPicPr>
              <p:cNvPr id="381" name="Google Shape;381;p70"/>
              <p:cNvPicPr preferRelativeResize="0"/>
              <p:nvPr/>
            </p:nvPicPr>
            <p:blipFill rotWithShape="1">
              <a:blip r:embed="rId3">
                <a:alphaModFix/>
              </a:blip>
              <a:srcRect b="50912" l="31908" r="50499" t="8089"/>
              <a:stretch/>
            </p:blipFill>
            <p:spPr>
              <a:xfrm>
                <a:off x="1509362" y="1531722"/>
                <a:ext cx="440400" cy="1324500"/>
              </a:xfrm>
              <a:custGeom>
                <a:rect b="b" l="l" r="r" t="t"/>
                <a:pathLst>
                  <a:path extrusionOk="0" h="120000" w="120000">
                    <a:moveTo>
                      <a:pt x="53403" y="0"/>
                    </a:moveTo>
                    <a:cubicBezTo>
                      <a:pt x="46617" y="0"/>
                      <a:pt x="39853" y="250"/>
                      <a:pt x="38919" y="756"/>
                    </a:cubicBezTo>
                    <a:cubicBezTo>
                      <a:pt x="37928" y="1285"/>
                      <a:pt x="36488" y="1268"/>
                      <a:pt x="34374" y="684"/>
                    </a:cubicBezTo>
                    <a:cubicBezTo>
                      <a:pt x="31782" y="-33"/>
                      <a:pt x="31482" y="862"/>
                      <a:pt x="32322" y="6475"/>
                    </a:cubicBezTo>
                    <a:cubicBezTo>
                      <a:pt x="33084" y="11549"/>
                      <a:pt x="32617" y="13340"/>
                      <a:pt x="30269" y="13991"/>
                    </a:cubicBezTo>
                    <a:cubicBezTo>
                      <a:pt x="27872" y="14653"/>
                      <a:pt x="26493" y="14492"/>
                      <a:pt x="24001" y="13307"/>
                    </a:cubicBezTo>
                    <a:cubicBezTo>
                      <a:pt x="21475" y="12105"/>
                      <a:pt x="19262" y="11894"/>
                      <a:pt x="13727" y="12261"/>
                    </a:cubicBezTo>
                    <a:cubicBezTo>
                      <a:pt x="6290" y="12756"/>
                      <a:pt x="4733" y="13574"/>
                      <a:pt x="9945" y="14242"/>
                    </a:cubicBezTo>
                    <a:cubicBezTo>
                      <a:pt x="14523" y="14826"/>
                      <a:pt x="12676" y="17335"/>
                      <a:pt x="7675" y="17335"/>
                    </a:cubicBezTo>
                    <a:cubicBezTo>
                      <a:pt x="5161" y="17335"/>
                      <a:pt x="2408" y="16383"/>
                      <a:pt x="0" y="14815"/>
                    </a:cubicBezTo>
                    <a:lnTo>
                      <a:pt x="0" y="19026"/>
                    </a:lnTo>
                    <a:cubicBezTo>
                      <a:pt x="239" y="19287"/>
                      <a:pt x="-144" y="19471"/>
                      <a:pt x="539" y="19744"/>
                    </a:cubicBezTo>
                    <a:cubicBezTo>
                      <a:pt x="2369" y="20478"/>
                      <a:pt x="2035" y="20912"/>
                      <a:pt x="0" y="21507"/>
                    </a:cubicBezTo>
                    <a:lnTo>
                      <a:pt x="0" y="70915"/>
                    </a:lnTo>
                    <a:cubicBezTo>
                      <a:pt x="3387" y="71816"/>
                      <a:pt x="5072" y="73630"/>
                      <a:pt x="5295" y="76884"/>
                    </a:cubicBezTo>
                    <a:cubicBezTo>
                      <a:pt x="5512" y="80033"/>
                      <a:pt x="6557" y="81630"/>
                      <a:pt x="8321" y="81630"/>
                    </a:cubicBezTo>
                    <a:cubicBezTo>
                      <a:pt x="14623" y="81630"/>
                      <a:pt x="16631" y="83554"/>
                      <a:pt x="15997" y="88856"/>
                    </a:cubicBezTo>
                    <a:cubicBezTo>
                      <a:pt x="15540" y="92678"/>
                      <a:pt x="14422" y="94470"/>
                      <a:pt x="11892" y="95115"/>
                    </a:cubicBezTo>
                    <a:cubicBezTo>
                      <a:pt x="8921" y="95872"/>
                      <a:pt x="8649" y="96617"/>
                      <a:pt x="10484" y="99899"/>
                    </a:cubicBezTo>
                    <a:cubicBezTo>
                      <a:pt x="11686" y="102047"/>
                      <a:pt x="12070" y="107126"/>
                      <a:pt x="11346" y="111187"/>
                    </a:cubicBezTo>
                    <a:cubicBezTo>
                      <a:pt x="10078" y="118358"/>
                      <a:pt x="9945" y="118598"/>
                      <a:pt x="4972" y="118420"/>
                    </a:cubicBezTo>
                    <a:cubicBezTo>
                      <a:pt x="1991" y="118308"/>
                      <a:pt x="383" y="118525"/>
                      <a:pt x="1184" y="118959"/>
                    </a:cubicBezTo>
                    <a:cubicBezTo>
                      <a:pt x="1774" y="119271"/>
                      <a:pt x="1129" y="119649"/>
                      <a:pt x="0" y="119927"/>
                    </a:cubicBezTo>
                    <a:lnTo>
                      <a:pt x="0" y="120000"/>
                    </a:lnTo>
                    <a:lnTo>
                      <a:pt x="120000" y="120000"/>
                    </a:lnTo>
                    <a:lnTo>
                      <a:pt x="120000" y="59872"/>
                    </a:lnTo>
                    <a:cubicBezTo>
                      <a:pt x="119148" y="59727"/>
                      <a:pt x="118309" y="59682"/>
                      <a:pt x="117296" y="59299"/>
                    </a:cubicBezTo>
                    <a:cubicBezTo>
                      <a:pt x="113653" y="57913"/>
                      <a:pt x="112507" y="48272"/>
                      <a:pt x="115889" y="47577"/>
                    </a:cubicBezTo>
                    <a:cubicBezTo>
                      <a:pt x="116879" y="47371"/>
                      <a:pt x="117274" y="46815"/>
                      <a:pt x="116757" y="46319"/>
                    </a:cubicBezTo>
                    <a:cubicBezTo>
                      <a:pt x="114510" y="44161"/>
                      <a:pt x="114003" y="39104"/>
                      <a:pt x="116000" y="38692"/>
                    </a:cubicBezTo>
                    <a:cubicBezTo>
                      <a:pt x="117202" y="38447"/>
                      <a:pt x="117841" y="36801"/>
                      <a:pt x="117513" y="35026"/>
                    </a:cubicBezTo>
                    <a:cubicBezTo>
                      <a:pt x="117185" y="33251"/>
                      <a:pt x="117630" y="31571"/>
                      <a:pt x="118487" y="31287"/>
                    </a:cubicBezTo>
                    <a:cubicBezTo>
                      <a:pt x="119282" y="31020"/>
                      <a:pt x="119916" y="29424"/>
                      <a:pt x="120000" y="27799"/>
                    </a:cubicBezTo>
                    <a:lnTo>
                      <a:pt x="120000" y="26898"/>
                    </a:lnTo>
                    <a:cubicBezTo>
                      <a:pt x="119788" y="24367"/>
                      <a:pt x="118236" y="24033"/>
                      <a:pt x="109081" y="24200"/>
                    </a:cubicBezTo>
                    <a:cubicBezTo>
                      <a:pt x="107295" y="24233"/>
                      <a:pt x="103997" y="23922"/>
                      <a:pt x="101728" y="23515"/>
                    </a:cubicBezTo>
                    <a:cubicBezTo>
                      <a:pt x="98412" y="22926"/>
                      <a:pt x="98062" y="22586"/>
                      <a:pt x="100215" y="21719"/>
                    </a:cubicBezTo>
                    <a:cubicBezTo>
                      <a:pt x="103096" y="20567"/>
                      <a:pt x="102278" y="19922"/>
                      <a:pt x="97511" y="19671"/>
                    </a:cubicBezTo>
                    <a:cubicBezTo>
                      <a:pt x="95870" y="19582"/>
                      <a:pt x="91688" y="18631"/>
                      <a:pt x="88217" y="17552"/>
                    </a:cubicBezTo>
                    <a:cubicBezTo>
                      <a:pt x="81948" y="15599"/>
                      <a:pt x="81854" y="14025"/>
                      <a:pt x="88000" y="14025"/>
                    </a:cubicBezTo>
                    <a:cubicBezTo>
                      <a:pt x="89758" y="14025"/>
                      <a:pt x="91131" y="13685"/>
                      <a:pt x="91131" y="13268"/>
                    </a:cubicBezTo>
                    <a:cubicBezTo>
                      <a:pt x="91131" y="12856"/>
                      <a:pt x="93701" y="12116"/>
                      <a:pt x="96755" y="11649"/>
                    </a:cubicBezTo>
                    <a:cubicBezTo>
                      <a:pt x="99853" y="11182"/>
                      <a:pt x="102267" y="10208"/>
                      <a:pt x="102267" y="9424"/>
                    </a:cubicBezTo>
                    <a:cubicBezTo>
                      <a:pt x="102267" y="8061"/>
                      <a:pt x="102117" y="8055"/>
                      <a:pt x="95893" y="9529"/>
                    </a:cubicBezTo>
                    <a:cubicBezTo>
                      <a:pt x="87566" y="11499"/>
                      <a:pt x="85836" y="11438"/>
                      <a:pt x="81297" y="9134"/>
                    </a:cubicBezTo>
                    <a:cubicBezTo>
                      <a:pt x="76703" y="6803"/>
                      <a:pt x="78249" y="4461"/>
                      <a:pt x="83461" y="5897"/>
                    </a:cubicBezTo>
                    <a:cubicBezTo>
                      <a:pt x="87505" y="7015"/>
                      <a:pt x="88189" y="6853"/>
                      <a:pt x="90269" y="4100"/>
                    </a:cubicBezTo>
                    <a:cubicBezTo>
                      <a:pt x="91426" y="2564"/>
                      <a:pt x="91131" y="2102"/>
                      <a:pt x="89296" y="2481"/>
                    </a:cubicBezTo>
                    <a:cubicBezTo>
                      <a:pt x="87889" y="2770"/>
                      <a:pt x="86198" y="2536"/>
                      <a:pt x="85514" y="1941"/>
                    </a:cubicBezTo>
                    <a:cubicBezTo>
                      <a:pt x="83895" y="545"/>
                      <a:pt x="75579" y="-166"/>
                      <a:pt x="72109" y="789"/>
                    </a:cubicBezTo>
                    <a:cubicBezTo>
                      <a:pt x="70290" y="1296"/>
                      <a:pt x="68860" y="1279"/>
                      <a:pt x="67892" y="756"/>
                    </a:cubicBezTo>
                    <a:cubicBezTo>
                      <a:pt x="66952" y="250"/>
                      <a:pt x="60189" y="0"/>
                      <a:pt x="53403" y="0"/>
                    </a:cubicBezTo>
                    <a:close/>
                    <a:moveTo>
                      <a:pt x="100109" y="14025"/>
                    </a:moveTo>
                    <a:cubicBezTo>
                      <a:pt x="98885" y="14025"/>
                      <a:pt x="97839" y="14492"/>
                      <a:pt x="97839" y="15104"/>
                    </a:cubicBezTo>
                    <a:cubicBezTo>
                      <a:pt x="97839" y="15716"/>
                      <a:pt x="98885" y="16216"/>
                      <a:pt x="100109" y="16216"/>
                    </a:cubicBezTo>
                    <a:cubicBezTo>
                      <a:pt x="101327" y="16216"/>
                      <a:pt x="102267" y="15716"/>
                      <a:pt x="102267" y="15104"/>
                    </a:cubicBezTo>
                    <a:cubicBezTo>
                      <a:pt x="102267" y="14492"/>
                      <a:pt x="101327" y="14025"/>
                      <a:pt x="100109" y="14025"/>
                    </a:cubicBezTo>
                    <a:close/>
                    <a:moveTo>
                      <a:pt x="105" y="83860"/>
                    </a:moveTo>
                    <a:cubicBezTo>
                      <a:pt x="44" y="83872"/>
                      <a:pt x="61" y="83983"/>
                      <a:pt x="0" y="84005"/>
                    </a:cubicBezTo>
                    <a:lnTo>
                      <a:pt x="0" y="89830"/>
                    </a:lnTo>
                    <a:cubicBezTo>
                      <a:pt x="1913" y="90353"/>
                      <a:pt x="2269" y="89824"/>
                      <a:pt x="2269" y="86770"/>
                    </a:cubicBezTo>
                    <a:cubicBezTo>
                      <a:pt x="2269" y="84712"/>
                      <a:pt x="1462" y="83582"/>
                      <a:pt x="105" y="83860"/>
                    </a:cubicBezTo>
                    <a:close/>
                    <a:moveTo>
                      <a:pt x="105" y="104178"/>
                    </a:moveTo>
                    <a:cubicBezTo>
                      <a:pt x="50" y="104178"/>
                      <a:pt x="55" y="104211"/>
                      <a:pt x="0" y="104211"/>
                    </a:cubicBezTo>
                    <a:lnTo>
                      <a:pt x="0" y="105613"/>
                    </a:lnTo>
                    <a:cubicBezTo>
                      <a:pt x="55" y="105618"/>
                      <a:pt x="44" y="105652"/>
                      <a:pt x="105" y="105652"/>
                    </a:cubicBezTo>
                    <a:cubicBezTo>
                      <a:pt x="1329" y="105652"/>
                      <a:pt x="2269" y="105340"/>
                      <a:pt x="2269" y="104934"/>
                    </a:cubicBezTo>
                    <a:cubicBezTo>
                      <a:pt x="2269" y="104528"/>
                      <a:pt x="1329" y="104178"/>
                      <a:pt x="105" y="104178"/>
                    </a:cubicBezTo>
                    <a:close/>
                  </a:path>
                </a:pathLst>
              </a:custGeom>
              <a:noFill/>
              <a:ln>
                <a:noFill/>
              </a:ln>
            </p:spPr>
          </p:pic>
        </p:grpSp>
        <p:grpSp>
          <p:nvGrpSpPr>
            <p:cNvPr id="382" name="Google Shape;382;p70"/>
            <p:cNvGrpSpPr/>
            <p:nvPr/>
          </p:nvGrpSpPr>
          <p:grpSpPr>
            <a:xfrm>
              <a:off x="4752384" y="36432"/>
              <a:ext cx="2101706" cy="2986564"/>
              <a:chOff x="11060" y="36432"/>
              <a:chExt cx="2101706" cy="2986564"/>
            </a:xfrm>
          </p:grpSpPr>
          <p:pic>
            <p:nvPicPr>
              <p:cNvPr id="383" name="Google Shape;383;p70"/>
              <p:cNvPicPr preferRelativeResize="0"/>
              <p:nvPr/>
            </p:nvPicPr>
            <p:blipFill rotWithShape="1">
              <a:blip r:embed="rId4">
                <a:alphaModFix/>
              </a:blip>
              <a:srcRect b="50908" l="31346" r="51503" t="8334"/>
              <a:stretch/>
            </p:blipFill>
            <p:spPr>
              <a:xfrm>
                <a:off x="11060" y="36432"/>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4" name="Google Shape;384;p70"/>
              <p:cNvPicPr preferRelativeResize="0"/>
              <p:nvPr/>
            </p:nvPicPr>
            <p:blipFill rotWithShape="1">
              <a:blip r:embed="rId4">
                <a:alphaModFix/>
              </a:blip>
              <a:srcRect b="50908" l="31346" r="51503" t="8334"/>
              <a:stretch/>
            </p:blipFill>
            <p:spPr>
              <a:xfrm>
                <a:off x="180018" y="203449"/>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5" name="Google Shape;385;p70"/>
              <p:cNvPicPr preferRelativeResize="0"/>
              <p:nvPr/>
            </p:nvPicPr>
            <p:blipFill rotWithShape="1">
              <a:blip r:embed="rId4">
                <a:alphaModFix/>
              </a:blip>
              <a:srcRect b="50908" l="31346" r="51503" t="8334"/>
              <a:stretch/>
            </p:blipFill>
            <p:spPr>
              <a:xfrm>
                <a:off x="347035" y="370465"/>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6" name="Google Shape;386;p70"/>
              <p:cNvPicPr preferRelativeResize="0"/>
              <p:nvPr/>
            </p:nvPicPr>
            <p:blipFill rotWithShape="1">
              <a:blip r:embed="rId4">
                <a:alphaModFix/>
              </a:blip>
              <a:srcRect b="50908" l="31346" r="51503" t="8334"/>
              <a:stretch/>
            </p:blipFill>
            <p:spPr>
              <a:xfrm>
                <a:off x="514051" y="53748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7" name="Google Shape;387;p70"/>
              <p:cNvPicPr preferRelativeResize="0"/>
              <p:nvPr/>
            </p:nvPicPr>
            <p:blipFill rotWithShape="1">
              <a:blip r:embed="rId4">
                <a:alphaModFix/>
              </a:blip>
              <a:srcRect b="50908" l="31346" r="51503" t="8334"/>
              <a:stretch/>
            </p:blipFill>
            <p:spPr>
              <a:xfrm>
                <a:off x="681068" y="704498"/>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8" name="Google Shape;388;p70"/>
              <p:cNvPicPr preferRelativeResize="0"/>
              <p:nvPr/>
            </p:nvPicPr>
            <p:blipFill rotWithShape="1">
              <a:blip r:embed="rId4">
                <a:alphaModFix/>
              </a:blip>
              <a:srcRect b="50908" l="31346" r="51503" t="8334"/>
              <a:stretch/>
            </p:blipFill>
            <p:spPr>
              <a:xfrm>
                <a:off x="848084" y="87151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89" name="Google Shape;389;p70"/>
              <p:cNvPicPr preferRelativeResize="0"/>
              <p:nvPr/>
            </p:nvPicPr>
            <p:blipFill rotWithShape="1">
              <a:blip r:embed="rId4">
                <a:alphaModFix/>
              </a:blip>
              <a:srcRect b="50908" l="31346" r="51503" t="8334"/>
              <a:stretch/>
            </p:blipFill>
            <p:spPr>
              <a:xfrm>
                <a:off x="1015100" y="103853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0" name="Google Shape;390;p70"/>
              <p:cNvPicPr preferRelativeResize="0"/>
              <p:nvPr/>
            </p:nvPicPr>
            <p:blipFill rotWithShape="1">
              <a:blip r:embed="rId4">
                <a:alphaModFix/>
              </a:blip>
              <a:srcRect b="50908" l="31346" r="51503" t="8334"/>
              <a:stretch/>
            </p:blipFill>
            <p:spPr>
              <a:xfrm>
                <a:off x="1182117" y="1205547"/>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1" name="Google Shape;391;p70"/>
              <p:cNvPicPr preferRelativeResize="0"/>
              <p:nvPr/>
            </p:nvPicPr>
            <p:blipFill rotWithShape="1">
              <a:blip r:embed="rId4">
                <a:alphaModFix/>
              </a:blip>
              <a:srcRect b="50908" l="31346" r="51503" t="8334"/>
              <a:stretch/>
            </p:blipFill>
            <p:spPr>
              <a:xfrm>
                <a:off x="1349133" y="137256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2" name="Google Shape;392;p70"/>
              <p:cNvPicPr preferRelativeResize="0"/>
              <p:nvPr/>
            </p:nvPicPr>
            <p:blipFill rotWithShape="1">
              <a:blip r:embed="rId4">
                <a:alphaModFix/>
              </a:blip>
              <a:srcRect b="50908" l="31346" r="51503" t="8334"/>
              <a:stretch/>
            </p:blipFill>
            <p:spPr>
              <a:xfrm>
                <a:off x="1516149" y="1539580"/>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3" name="Google Shape;393;p70"/>
              <p:cNvPicPr preferRelativeResize="0"/>
              <p:nvPr/>
            </p:nvPicPr>
            <p:blipFill rotWithShape="1">
              <a:blip r:embed="rId4">
                <a:alphaModFix/>
              </a:blip>
              <a:srcRect b="50908" l="31346" r="51503" t="8334"/>
              <a:stretch/>
            </p:blipFill>
            <p:spPr>
              <a:xfrm>
                <a:off x="1683166" y="1706596"/>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grpSp>
        <p:grpSp>
          <p:nvGrpSpPr>
            <p:cNvPr id="394" name="Google Shape;394;p70"/>
            <p:cNvGrpSpPr/>
            <p:nvPr/>
          </p:nvGrpSpPr>
          <p:grpSpPr>
            <a:xfrm>
              <a:off x="4169768" y="36432"/>
              <a:ext cx="2101706" cy="2986564"/>
              <a:chOff x="11060" y="36432"/>
              <a:chExt cx="2101706" cy="2986564"/>
            </a:xfrm>
          </p:grpSpPr>
          <p:pic>
            <p:nvPicPr>
              <p:cNvPr id="395" name="Google Shape;395;p70"/>
              <p:cNvPicPr preferRelativeResize="0"/>
              <p:nvPr/>
            </p:nvPicPr>
            <p:blipFill rotWithShape="1">
              <a:blip r:embed="rId4">
                <a:alphaModFix/>
              </a:blip>
              <a:srcRect b="50908" l="31346" r="51503" t="8334"/>
              <a:stretch/>
            </p:blipFill>
            <p:spPr>
              <a:xfrm>
                <a:off x="11060" y="36432"/>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6" name="Google Shape;396;p70"/>
              <p:cNvPicPr preferRelativeResize="0"/>
              <p:nvPr/>
            </p:nvPicPr>
            <p:blipFill rotWithShape="1">
              <a:blip r:embed="rId4">
                <a:alphaModFix/>
              </a:blip>
              <a:srcRect b="50908" l="31346" r="51503" t="8334"/>
              <a:stretch/>
            </p:blipFill>
            <p:spPr>
              <a:xfrm>
                <a:off x="180018" y="203449"/>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7" name="Google Shape;397;p70"/>
              <p:cNvPicPr preferRelativeResize="0"/>
              <p:nvPr/>
            </p:nvPicPr>
            <p:blipFill rotWithShape="1">
              <a:blip r:embed="rId4">
                <a:alphaModFix/>
              </a:blip>
              <a:srcRect b="50908" l="31346" r="51503" t="8334"/>
              <a:stretch/>
            </p:blipFill>
            <p:spPr>
              <a:xfrm>
                <a:off x="347035" y="370465"/>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8" name="Google Shape;398;p70"/>
              <p:cNvPicPr preferRelativeResize="0"/>
              <p:nvPr/>
            </p:nvPicPr>
            <p:blipFill rotWithShape="1">
              <a:blip r:embed="rId4">
                <a:alphaModFix/>
              </a:blip>
              <a:srcRect b="50908" l="31346" r="51503" t="8334"/>
              <a:stretch/>
            </p:blipFill>
            <p:spPr>
              <a:xfrm>
                <a:off x="514051" y="53748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399" name="Google Shape;399;p70"/>
              <p:cNvPicPr preferRelativeResize="0"/>
              <p:nvPr/>
            </p:nvPicPr>
            <p:blipFill rotWithShape="1">
              <a:blip r:embed="rId4">
                <a:alphaModFix/>
              </a:blip>
              <a:srcRect b="50908" l="31346" r="51503" t="8334"/>
              <a:stretch/>
            </p:blipFill>
            <p:spPr>
              <a:xfrm>
                <a:off x="681068" y="704498"/>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0" name="Google Shape;400;p70"/>
              <p:cNvPicPr preferRelativeResize="0"/>
              <p:nvPr/>
            </p:nvPicPr>
            <p:blipFill rotWithShape="1">
              <a:blip r:embed="rId4">
                <a:alphaModFix/>
              </a:blip>
              <a:srcRect b="50908" l="31346" r="51503" t="8334"/>
              <a:stretch/>
            </p:blipFill>
            <p:spPr>
              <a:xfrm>
                <a:off x="848084" y="87151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1" name="Google Shape;401;p70"/>
              <p:cNvPicPr preferRelativeResize="0"/>
              <p:nvPr/>
            </p:nvPicPr>
            <p:blipFill rotWithShape="1">
              <a:blip r:embed="rId4">
                <a:alphaModFix/>
              </a:blip>
              <a:srcRect b="50908" l="31346" r="51503" t="8334"/>
              <a:stretch/>
            </p:blipFill>
            <p:spPr>
              <a:xfrm>
                <a:off x="1015100" y="103853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2" name="Google Shape;402;p70"/>
              <p:cNvPicPr preferRelativeResize="0"/>
              <p:nvPr/>
            </p:nvPicPr>
            <p:blipFill rotWithShape="1">
              <a:blip r:embed="rId4">
                <a:alphaModFix/>
              </a:blip>
              <a:srcRect b="50908" l="31346" r="51503" t="8334"/>
              <a:stretch/>
            </p:blipFill>
            <p:spPr>
              <a:xfrm>
                <a:off x="1182117" y="1205547"/>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3" name="Google Shape;403;p70"/>
              <p:cNvPicPr preferRelativeResize="0"/>
              <p:nvPr/>
            </p:nvPicPr>
            <p:blipFill rotWithShape="1">
              <a:blip r:embed="rId4">
                <a:alphaModFix/>
              </a:blip>
              <a:srcRect b="50908" l="31346" r="51503" t="8334"/>
              <a:stretch/>
            </p:blipFill>
            <p:spPr>
              <a:xfrm>
                <a:off x="1349133" y="137256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4" name="Google Shape;404;p70"/>
              <p:cNvPicPr preferRelativeResize="0"/>
              <p:nvPr/>
            </p:nvPicPr>
            <p:blipFill rotWithShape="1">
              <a:blip r:embed="rId4">
                <a:alphaModFix/>
              </a:blip>
              <a:srcRect b="50908" l="31346" r="51503" t="8334"/>
              <a:stretch/>
            </p:blipFill>
            <p:spPr>
              <a:xfrm>
                <a:off x="1516149" y="1539580"/>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5" name="Google Shape;405;p70"/>
              <p:cNvPicPr preferRelativeResize="0"/>
              <p:nvPr/>
            </p:nvPicPr>
            <p:blipFill rotWithShape="1">
              <a:blip r:embed="rId4">
                <a:alphaModFix/>
              </a:blip>
              <a:srcRect b="50908" l="31346" r="51503" t="8334"/>
              <a:stretch/>
            </p:blipFill>
            <p:spPr>
              <a:xfrm>
                <a:off x="1683166" y="1706596"/>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grpSp>
        <p:grpSp>
          <p:nvGrpSpPr>
            <p:cNvPr id="406" name="Google Shape;406;p70"/>
            <p:cNvGrpSpPr/>
            <p:nvPr/>
          </p:nvGrpSpPr>
          <p:grpSpPr>
            <a:xfrm>
              <a:off x="3585211" y="36432"/>
              <a:ext cx="2101706" cy="2986564"/>
              <a:chOff x="11060" y="36432"/>
              <a:chExt cx="2101706" cy="2986564"/>
            </a:xfrm>
          </p:grpSpPr>
          <p:pic>
            <p:nvPicPr>
              <p:cNvPr id="407" name="Google Shape;407;p70"/>
              <p:cNvPicPr preferRelativeResize="0"/>
              <p:nvPr/>
            </p:nvPicPr>
            <p:blipFill rotWithShape="1">
              <a:blip r:embed="rId4">
                <a:alphaModFix/>
              </a:blip>
              <a:srcRect b="50908" l="31346" r="51503" t="8334"/>
              <a:stretch/>
            </p:blipFill>
            <p:spPr>
              <a:xfrm>
                <a:off x="11060" y="36432"/>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8" name="Google Shape;408;p70"/>
              <p:cNvPicPr preferRelativeResize="0"/>
              <p:nvPr/>
            </p:nvPicPr>
            <p:blipFill rotWithShape="1">
              <a:blip r:embed="rId4">
                <a:alphaModFix/>
              </a:blip>
              <a:srcRect b="50908" l="31346" r="51503" t="8334"/>
              <a:stretch/>
            </p:blipFill>
            <p:spPr>
              <a:xfrm>
                <a:off x="180018" y="203449"/>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09" name="Google Shape;409;p70"/>
              <p:cNvPicPr preferRelativeResize="0"/>
              <p:nvPr/>
            </p:nvPicPr>
            <p:blipFill rotWithShape="1">
              <a:blip r:embed="rId4">
                <a:alphaModFix/>
              </a:blip>
              <a:srcRect b="50908" l="31346" r="51503" t="8334"/>
              <a:stretch/>
            </p:blipFill>
            <p:spPr>
              <a:xfrm>
                <a:off x="347035" y="370465"/>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0" name="Google Shape;410;p70"/>
              <p:cNvPicPr preferRelativeResize="0"/>
              <p:nvPr/>
            </p:nvPicPr>
            <p:blipFill rotWithShape="1">
              <a:blip r:embed="rId4">
                <a:alphaModFix/>
              </a:blip>
              <a:srcRect b="50908" l="31346" r="51503" t="8334"/>
              <a:stretch/>
            </p:blipFill>
            <p:spPr>
              <a:xfrm>
                <a:off x="514051" y="53748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1" name="Google Shape;411;p70"/>
              <p:cNvPicPr preferRelativeResize="0"/>
              <p:nvPr/>
            </p:nvPicPr>
            <p:blipFill rotWithShape="1">
              <a:blip r:embed="rId4">
                <a:alphaModFix/>
              </a:blip>
              <a:srcRect b="50908" l="31346" r="51503" t="8334"/>
              <a:stretch/>
            </p:blipFill>
            <p:spPr>
              <a:xfrm>
                <a:off x="681068" y="704498"/>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2" name="Google Shape;412;p70"/>
              <p:cNvPicPr preferRelativeResize="0"/>
              <p:nvPr/>
            </p:nvPicPr>
            <p:blipFill rotWithShape="1">
              <a:blip r:embed="rId4">
                <a:alphaModFix/>
              </a:blip>
              <a:srcRect b="50908" l="31346" r="51503" t="8334"/>
              <a:stretch/>
            </p:blipFill>
            <p:spPr>
              <a:xfrm>
                <a:off x="848084" y="87151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3" name="Google Shape;413;p70"/>
              <p:cNvPicPr preferRelativeResize="0"/>
              <p:nvPr/>
            </p:nvPicPr>
            <p:blipFill rotWithShape="1">
              <a:blip r:embed="rId4">
                <a:alphaModFix/>
              </a:blip>
              <a:srcRect b="50908" l="31346" r="51503" t="8334"/>
              <a:stretch/>
            </p:blipFill>
            <p:spPr>
              <a:xfrm>
                <a:off x="1015100" y="1038531"/>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4" name="Google Shape;414;p70"/>
              <p:cNvPicPr preferRelativeResize="0"/>
              <p:nvPr/>
            </p:nvPicPr>
            <p:blipFill rotWithShape="1">
              <a:blip r:embed="rId4">
                <a:alphaModFix/>
              </a:blip>
              <a:srcRect b="50908" l="31346" r="51503" t="8334"/>
              <a:stretch/>
            </p:blipFill>
            <p:spPr>
              <a:xfrm>
                <a:off x="1182117" y="1205547"/>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5" name="Google Shape;415;p70"/>
              <p:cNvPicPr preferRelativeResize="0"/>
              <p:nvPr/>
            </p:nvPicPr>
            <p:blipFill rotWithShape="1">
              <a:blip r:embed="rId4">
                <a:alphaModFix/>
              </a:blip>
              <a:srcRect b="50908" l="31346" r="51503" t="8334"/>
              <a:stretch/>
            </p:blipFill>
            <p:spPr>
              <a:xfrm>
                <a:off x="1349133" y="1372564"/>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6" name="Google Shape;416;p70"/>
              <p:cNvPicPr preferRelativeResize="0"/>
              <p:nvPr/>
            </p:nvPicPr>
            <p:blipFill rotWithShape="1">
              <a:blip r:embed="rId4">
                <a:alphaModFix/>
              </a:blip>
              <a:srcRect b="50908" l="31346" r="51503" t="8334"/>
              <a:stretch/>
            </p:blipFill>
            <p:spPr>
              <a:xfrm>
                <a:off x="1516149" y="1539580"/>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pic>
            <p:nvPicPr>
              <p:cNvPr id="417" name="Google Shape;417;p70"/>
              <p:cNvPicPr preferRelativeResize="0"/>
              <p:nvPr/>
            </p:nvPicPr>
            <p:blipFill rotWithShape="1">
              <a:blip r:embed="rId4">
                <a:alphaModFix/>
              </a:blip>
              <a:srcRect b="50908" l="31346" r="51503" t="8334"/>
              <a:stretch/>
            </p:blipFill>
            <p:spPr>
              <a:xfrm>
                <a:off x="1683166" y="1706596"/>
                <a:ext cx="429600" cy="1316400"/>
              </a:xfrm>
              <a:custGeom>
                <a:rect b="b" l="l" r="r" t="t"/>
                <a:pathLst>
                  <a:path extrusionOk="0" h="120000" w="120000">
                    <a:moveTo>
                      <a:pt x="59566" y="5"/>
                    </a:moveTo>
                    <a:cubicBezTo>
                      <a:pt x="51444" y="50"/>
                      <a:pt x="42568" y="294"/>
                      <a:pt x="40826" y="655"/>
                    </a:cubicBezTo>
                    <a:cubicBezTo>
                      <a:pt x="38408" y="1155"/>
                      <a:pt x="38639" y="1355"/>
                      <a:pt x="41711" y="1739"/>
                    </a:cubicBezTo>
                    <a:cubicBezTo>
                      <a:pt x="44850" y="2134"/>
                      <a:pt x="44997" y="2434"/>
                      <a:pt x="42708" y="3334"/>
                    </a:cubicBezTo>
                    <a:cubicBezTo>
                      <a:pt x="41159" y="3940"/>
                      <a:pt x="40792" y="4456"/>
                      <a:pt x="41824" y="4456"/>
                    </a:cubicBezTo>
                    <a:cubicBezTo>
                      <a:pt x="42855" y="4456"/>
                      <a:pt x="42438" y="4868"/>
                      <a:pt x="40933" y="5357"/>
                    </a:cubicBezTo>
                    <a:cubicBezTo>
                      <a:pt x="37039" y="6629"/>
                      <a:pt x="37597" y="9425"/>
                      <a:pt x="41824" y="9953"/>
                    </a:cubicBezTo>
                    <a:cubicBezTo>
                      <a:pt x="46299" y="10514"/>
                      <a:pt x="45160" y="13860"/>
                      <a:pt x="40601" y="13537"/>
                    </a:cubicBezTo>
                    <a:cubicBezTo>
                      <a:pt x="38036" y="13348"/>
                      <a:pt x="38003" y="13509"/>
                      <a:pt x="40268" y="14404"/>
                    </a:cubicBezTo>
                    <a:cubicBezTo>
                      <a:pt x="42562" y="15304"/>
                      <a:pt x="42314" y="15655"/>
                      <a:pt x="38718" y="16283"/>
                    </a:cubicBezTo>
                    <a:cubicBezTo>
                      <a:pt x="36295" y="16705"/>
                      <a:pt x="33623" y="16827"/>
                      <a:pt x="32840" y="16572"/>
                    </a:cubicBezTo>
                    <a:cubicBezTo>
                      <a:pt x="32057" y="16316"/>
                      <a:pt x="29464" y="16699"/>
                      <a:pt x="27074" y="17405"/>
                    </a:cubicBezTo>
                    <a:cubicBezTo>
                      <a:pt x="24037" y="18300"/>
                      <a:pt x="22199" y="18428"/>
                      <a:pt x="21083" y="17839"/>
                    </a:cubicBezTo>
                    <a:cubicBezTo>
                      <a:pt x="19973" y="17250"/>
                      <a:pt x="18204" y="17388"/>
                      <a:pt x="15211" y="18272"/>
                    </a:cubicBezTo>
                    <a:cubicBezTo>
                      <a:pt x="12855" y="18967"/>
                      <a:pt x="11508" y="19817"/>
                      <a:pt x="12213" y="20189"/>
                    </a:cubicBezTo>
                    <a:cubicBezTo>
                      <a:pt x="12917" y="20562"/>
                      <a:pt x="12286" y="21368"/>
                      <a:pt x="10775" y="21962"/>
                    </a:cubicBezTo>
                    <a:cubicBezTo>
                      <a:pt x="9259" y="22557"/>
                      <a:pt x="8730" y="23051"/>
                      <a:pt x="9552" y="23051"/>
                    </a:cubicBezTo>
                    <a:cubicBezTo>
                      <a:pt x="10375" y="23051"/>
                      <a:pt x="9834" y="23796"/>
                      <a:pt x="8335" y="24713"/>
                    </a:cubicBezTo>
                    <a:cubicBezTo>
                      <a:pt x="6830" y="25630"/>
                      <a:pt x="5224" y="27036"/>
                      <a:pt x="4784" y="27859"/>
                    </a:cubicBezTo>
                    <a:cubicBezTo>
                      <a:pt x="-1149" y="38895"/>
                      <a:pt x="-1735" y="70256"/>
                      <a:pt x="4007" y="70256"/>
                    </a:cubicBezTo>
                    <a:cubicBezTo>
                      <a:pt x="5889" y="70256"/>
                      <a:pt x="7445" y="70767"/>
                      <a:pt x="7445" y="71378"/>
                    </a:cubicBezTo>
                    <a:cubicBezTo>
                      <a:pt x="7445" y="71995"/>
                      <a:pt x="9485" y="72840"/>
                      <a:pt x="11993" y="73262"/>
                    </a:cubicBezTo>
                    <a:cubicBezTo>
                      <a:pt x="15820" y="73907"/>
                      <a:pt x="16400" y="74640"/>
                      <a:pt x="15763" y="77819"/>
                    </a:cubicBezTo>
                    <a:cubicBezTo>
                      <a:pt x="15047" y="81381"/>
                      <a:pt x="15419" y="81598"/>
                      <a:pt x="20418" y="81509"/>
                    </a:cubicBezTo>
                    <a:cubicBezTo>
                      <a:pt x="25203" y="81426"/>
                      <a:pt x="25671" y="81754"/>
                      <a:pt x="25964" y="84766"/>
                    </a:cubicBezTo>
                    <a:cubicBezTo>
                      <a:pt x="26145" y="86605"/>
                      <a:pt x="26545" y="88284"/>
                      <a:pt x="26855" y="88489"/>
                    </a:cubicBezTo>
                    <a:cubicBezTo>
                      <a:pt x="29148" y="90006"/>
                      <a:pt x="30749" y="107090"/>
                      <a:pt x="28624" y="107518"/>
                    </a:cubicBezTo>
                    <a:cubicBezTo>
                      <a:pt x="27734" y="107701"/>
                      <a:pt x="28033" y="108757"/>
                      <a:pt x="29289" y="109835"/>
                    </a:cubicBezTo>
                    <a:cubicBezTo>
                      <a:pt x="31769" y="111964"/>
                      <a:pt x="30456" y="114098"/>
                      <a:pt x="27074" y="113414"/>
                    </a:cubicBezTo>
                    <a:cubicBezTo>
                      <a:pt x="23529" y="112703"/>
                      <a:pt x="22842" y="114792"/>
                      <a:pt x="26077" y="116421"/>
                    </a:cubicBezTo>
                    <a:cubicBezTo>
                      <a:pt x="28624" y="117704"/>
                      <a:pt x="28630" y="118171"/>
                      <a:pt x="26077" y="119310"/>
                    </a:cubicBezTo>
                    <a:cubicBezTo>
                      <a:pt x="25074" y="119761"/>
                      <a:pt x="24240" y="119855"/>
                      <a:pt x="23417" y="120000"/>
                    </a:cubicBezTo>
                    <a:lnTo>
                      <a:pt x="86066" y="120000"/>
                    </a:lnTo>
                    <a:lnTo>
                      <a:pt x="88173" y="119711"/>
                    </a:lnTo>
                    <a:lnTo>
                      <a:pt x="88061" y="110958"/>
                    </a:lnTo>
                    <a:cubicBezTo>
                      <a:pt x="87999" y="106151"/>
                      <a:pt x="89019" y="99560"/>
                      <a:pt x="90394" y="96270"/>
                    </a:cubicBezTo>
                    <a:cubicBezTo>
                      <a:pt x="91769" y="92980"/>
                      <a:pt x="92502" y="88700"/>
                      <a:pt x="91944" y="86755"/>
                    </a:cubicBezTo>
                    <a:cubicBezTo>
                      <a:pt x="91025" y="83549"/>
                      <a:pt x="91431" y="83110"/>
                      <a:pt x="96599" y="82343"/>
                    </a:cubicBezTo>
                    <a:cubicBezTo>
                      <a:pt x="101660" y="81587"/>
                      <a:pt x="102224" y="81115"/>
                      <a:pt x="101593" y="78108"/>
                    </a:cubicBezTo>
                    <a:cubicBezTo>
                      <a:pt x="100973" y="75174"/>
                      <a:pt x="101446" y="74763"/>
                      <a:pt x="105030" y="74963"/>
                    </a:cubicBezTo>
                    <a:cubicBezTo>
                      <a:pt x="108547" y="75157"/>
                      <a:pt x="108829" y="74957"/>
                      <a:pt x="106693" y="73657"/>
                    </a:cubicBezTo>
                    <a:cubicBezTo>
                      <a:pt x="104478" y="72306"/>
                      <a:pt x="105126" y="71978"/>
                      <a:pt x="112239" y="70872"/>
                    </a:cubicBezTo>
                    <a:cubicBezTo>
                      <a:pt x="117706" y="70022"/>
                      <a:pt x="119306" y="69061"/>
                      <a:pt x="120000" y="67182"/>
                    </a:cubicBezTo>
                    <a:lnTo>
                      <a:pt x="120000" y="33972"/>
                    </a:lnTo>
                    <a:cubicBezTo>
                      <a:pt x="119684" y="33305"/>
                      <a:pt x="118405" y="32632"/>
                      <a:pt x="116674" y="32416"/>
                    </a:cubicBezTo>
                    <a:cubicBezTo>
                      <a:pt x="114713" y="32171"/>
                      <a:pt x="113687" y="31682"/>
                      <a:pt x="114347" y="31332"/>
                    </a:cubicBezTo>
                    <a:cubicBezTo>
                      <a:pt x="115006" y="30987"/>
                      <a:pt x="114499" y="29492"/>
                      <a:pt x="113236" y="28003"/>
                    </a:cubicBezTo>
                    <a:cubicBezTo>
                      <a:pt x="111974" y="26514"/>
                      <a:pt x="111202" y="25169"/>
                      <a:pt x="111574" y="25002"/>
                    </a:cubicBezTo>
                    <a:cubicBezTo>
                      <a:pt x="111940" y="24835"/>
                      <a:pt x="110616" y="24063"/>
                      <a:pt x="108575" y="23301"/>
                    </a:cubicBezTo>
                    <a:cubicBezTo>
                      <a:pt x="106541" y="22546"/>
                      <a:pt x="105126" y="21379"/>
                      <a:pt x="105470" y="20695"/>
                    </a:cubicBezTo>
                    <a:cubicBezTo>
                      <a:pt x="105944" y="19761"/>
                      <a:pt x="104805" y="19517"/>
                      <a:pt x="100702" y="19756"/>
                    </a:cubicBezTo>
                    <a:cubicBezTo>
                      <a:pt x="97281" y="19962"/>
                      <a:pt x="93623" y="19545"/>
                      <a:pt x="90727" y="18600"/>
                    </a:cubicBezTo>
                    <a:cubicBezTo>
                      <a:pt x="88196" y="17772"/>
                      <a:pt x="86066" y="17316"/>
                      <a:pt x="86066" y="17589"/>
                    </a:cubicBezTo>
                    <a:cubicBezTo>
                      <a:pt x="86066" y="17855"/>
                      <a:pt x="84234" y="17533"/>
                      <a:pt x="81963" y="16861"/>
                    </a:cubicBezTo>
                    <a:cubicBezTo>
                      <a:pt x="79207" y="16049"/>
                      <a:pt x="78051" y="14832"/>
                      <a:pt x="78525" y="13209"/>
                    </a:cubicBezTo>
                    <a:cubicBezTo>
                      <a:pt x="80954" y="4896"/>
                      <a:pt x="80892" y="4395"/>
                      <a:pt x="76755" y="2684"/>
                    </a:cubicBezTo>
                    <a:cubicBezTo>
                      <a:pt x="74444" y="1722"/>
                      <a:pt x="73188" y="733"/>
                      <a:pt x="73982" y="477"/>
                    </a:cubicBezTo>
                    <a:cubicBezTo>
                      <a:pt x="75076" y="116"/>
                      <a:pt x="67681" y="-38"/>
                      <a:pt x="59566" y="5"/>
                    </a:cubicBezTo>
                    <a:close/>
                    <a:moveTo>
                      <a:pt x="2344" y="20334"/>
                    </a:moveTo>
                    <a:cubicBezTo>
                      <a:pt x="2107" y="20412"/>
                      <a:pt x="1955" y="20701"/>
                      <a:pt x="1904" y="21129"/>
                    </a:cubicBezTo>
                    <a:cubicBezTo>
                      <a:pt x="1803" y="21918"/>
                      <a:pt x="2367" y="22357"/>
                      <a:pt x="3122" y="22107"/>
                    </a:cubicBezTo>
                    <a:cubicBezTo>
                      <a:pt x="3877" y="21862"/>
                      <a:pt x="4001" y="21195"/>
                      <a:pt x="3342" y="20662"/>
                    </a:cubicBezTo>
                    <a:cubicBezTo>
                      <a:pt x="2981" y="20367"/>
                      <a:pt x="2586" y="20256"/>
                      <a:pt x="2344" y="20334"/>
                    </a:cubicBezTo>
                    <a:close/>
                    <a:moveTo>
                      <a:pt x="8555" y="118588"/>
                    </a:moveTo>
                    <a:cubicBezTo>
                      <a:pt x="8555" y="118660"/>
                      <a:pt x="11181" y="119499"/>
                      <a:pt x="12658" y="120000"/>
                    </a:cubicBezTo>
                    <a:lnTo>
                      <a:pt x="19979" y="120000"/>
                    </a:lnTo>
                    <a:cubicBezTo>
                      <a:pt x="18795" y="119883"/>
                      <a:pt x="17916" y="119844"/>
                      <a:pt x="15763" y="119494"/>
                    </a:cubicBezTo>
                    <a:cubicBezTo>
                      <a:pt x="11807" y="118849"/>
                      <a:pt x="8555" y="118443"/>
                      <a:pt x="8555" y="118588"/>
                    </a:cubicBezTo>
                    <a:close/>
                  </a:path>
                </a:pathLst>
              </a:custGeom>
              <a:noFill/>
              <a:ln>
                <a:noFill/>
              </a:ln>
            </p:spPr>
          </p:pic>
        </p:grpSp>
        <p:sp>
          <p:nvSpPr>
            <p:cNvPr id="418" name="Google Shape;418;p70"/>
            <p:cNvSpPr/>
            <p:nvPr/>
          </p:nvSpPr>
          <p:spPr>
            <a:xfrm>
              <a:off x="924109" y="2834186"/>
              <a:ext cx="2585700" cy="1085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300" u="none" cap="none" strike="noStrike">
                  <a:solidFill>
                    <a:srgbClr val="000000"/>
                  </a:solidFill>
                  <a:latin typeface="Helvetica Neue"/>
                  <a:ea typeface="Helvetica Neue"/>
                  <a:cs typeface="Helvetica Neue"/>
                  <a:sym typeface="Helvetica Neue"/>
                </a:rPr>
                <a:t>Cases</a:t>
              </a:r>
              <a:endParaRPr sz="900"/>
            </a:p>
            <a:p>
              <a:pPr indent="0" lvl="0" marL="0" marR="0" rtl="0" algn="ctr">
                <a:lnSpc>
                  <a:spcPct val="100000"/>
                </a:lnSpc>
                <a:spcBef>
                  <a:spcPts val="0"/>
                </a:spcBef>
                <a:spcAft>
                  <a:spcPts val="0"/>
                </a:spcAft>
                <a:buClr>
                  <a:srgbClr val="000000"/>
                </a:buClr>
                <a:buFont typeface="Helvetica Neue"/>
                <a:buNone/>
              </a:pPr>
              <a:r>
                <a:rPr b="0" i="0" lang="en" sz="1300" u="none" cap="none" strike="noStrike">
                  <a:solidFill>
                    <a:srgbClr val="000000"/>
                  </a:solidFill>
                  <a:latin typeface="Helvetica Neue"/>
                  <a:ea typeface="Helvetica Neue"/>
                  <a:cs typeface="Helvetica Neue"/>
                  <a:sym typeface="Helvetica Neue"/>
                </a:rPr>
                <a:t>(have disease)</a:t>
              </a:r>
              <a:endParaRPr sz="900"/>
            </a:p>
          </p:txBody>
        </p:sp>
        <p:sp>
          <p:nvSpPr>
            <p:cNvPr id="419" name="Google Shape;419;p70"/>
            <p:cNvSpPr/>
            <p:nvPr/>
          </p:nvSpPr>
          <p:spPr>
            <a:xfrm>
              <a:off x="4824708" y="2842537"/>
              <a:ext cx="2207100" cy="1085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300" u="none" cap="none" strike="noStrike">
                  <a:solidFill>
                    <a:srgbClr val="000000"/>
                  </a:solidFill>
                  <a:latin typeface="Helvetica Neue"/>
                  <a:ea typeface="Helvetica Neue"/>
                  <a:cs typeface="Helvetica Neue"/>
                  <a:sym typeface="Helvetica Neue"/>
                </a:rPr>
                <a:t>Controls</a:t>
              </a:r>
              <a:endParaRPr sz="900"/>
            </a:p>
            <a:p>
              <a:pPr indent="0" lvl="0" marL="0" marR="0" rtl="0" algn="ctr">
                <a:lnSpc>
                  <a:spcPct val="100000"/>
                </a:lnSpc>
                <a:spcBef>
                  <a:spcPts val="0"/>
                </a:spcBef>
                <a:spcAft>
                  <a:spcPts val="0"/>
                </a:spcAft>
                <a:buClr>
                  <a:srgbClr val="000000"/>
                </a:buClr>
                <a:buFont typeface="Helvetica Neue"/>
                <a:buNone/>
              </a:pPr>
              <a:r>
                <a:rPr b="0" i="0" lang="en" sz="1300" u="none" cap="none" strike="noStrike">
                  <a:solidFill>
                    <a:srgbClr val="000000"/>
                  </a:solidFill>
                  <a:latin typeface="Helvetica Neue"/>
                  <a:ea typeface="Helvetica Neue"/>
                  <a:cs typeface="Helvetica Neue"/>
                  <a:sym typeface="Helvetica Neue"/>
                </a:rPr>
                <a:t>(no disease)</a:t>
              </a:r>
              <a:endParaRPr sz="900"/>
            </a:p>
          </p:txBody>
        </p:sp>
        <p:sp>
          <p:nvSpPr>
            <p:cNvPr id="420" name="Google Shape;420;p70"/>
            <p:cNvSpPr/>
            <p:nvPr/>
          </p:nvSpPr>
          <p:spPr>
            <a:xfrm>
              <a:off x="3867552" y="2279773"/>
              <a:ext cx="417600" cy="601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v.</a:t>
              </a:r>
              <a:endParaRPr sz="900"/>
            </a:p>
          </p:txBody>
        </p:sp>
      </p:grpSp>
      <p:sp>
        <p:nvSpPr>
          <p:cNvPr id="421" name="Google Shape;421;p70"/>
          <p:cNvSpPr txBox="1"/>
          <p:nvPr>
            <p:ph type="title"/>
          </p:nvPr>
        </p:nvSpPr>
        <p:spPr>
          <a:xfrm>
            <a:off x="509688" y="3493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b="0" i="0" lang="en" sz="4800" u="none" cap="none" strike="noStrike">
                <a:solidFill>
                  <a:srgbClr val="000000"/>
                </a:solidFill>
                <a:latin typeface="Economica"/>
                <a:ea typeface="Economica"/>
                <a:cs typeface="Economica"/>
                <a:sym typeface="Economica"/>
              </a:rPr>
              <a:t>Why do we care?</a:t>
            </a:r>
            <a:endParaRPr sz="4800">
              <a:solidFill>
                <a:srgbClr val="000000"/>
              </a:solidFill>
              <a:latin typeface="Economica"/>
              <a:ea typeface="Economica"/>
              <a:cs typeface="Economica"/>
              <a:sym typeface="Economica"/>
            </a:endParaRPr>
          </a:p>
        </p:txBody>
      </p:sp>
      <p:sp>
        <p:nvSpPr>
          <p:cNvPr id="422" name="Google Shape;422;p70"/>
          <p:cNvSpPr txBox="1"/>
          <p:nvPr>
            <p:ph idx="1" type="body"/>
          </p:nvPr>
        </p:nvSpPr>
        <p:spPr>
          <a:xfrm>
            <a:off x="814500" y="3030025"/>
            <a:ext cx="4062600" cy="515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lang="en" sz="4000">
                <a:solidFill>
                  <a:srgbClr val="38761D"/>
                </a:solidFill>
                <a:latin typeface="Economica"/>
                <a:ea typeface="Economica"/>
                <a:cs typeface="Economica"/>
                <a:sym typeface="Economica"/>
              </a:rPr>
              <a:t>Understanding the relationship between genetic variation and traits or disease phenotypes</a:t>
            </a:r>
            <a:endParaRPr sz="4000">
              <a:solidFill>
                <a:srgbClr val="38761D"/>
              </a:solidFill>
              <a:latin typeface="Economica"/>
              <a:ea typeface="Economica"/>
              <a:cs typeface="Economica"/>
              <a:sym typeface="Economica"/>
            </a:endParaRPr>
          </a:p>
        </p:txBody>
      </p:sp>
      <p:pic>
        <p:nvPicPr>
          <p:cNvPr id="423" name="Google Shape;423;p70"/>
          <p:cNvPicPr preferRelativeResize="0"/>
          <p:nvPr/>
        </p:nvPicPr>
        <p:blipFill rotWithShape="1">
          <a:blip r:embed="rId5">
            <a:alphaModFix/>
          </a:blip>
          <a:srcRect b="15569" l="0" r="0" t="0"/>
          <a:stretch/>
        </p:blipFill>
        <p:spPr>
          <a:xfrm>
            <a:off x="5959975" y="2464375"/>
            <a:ext cx="1734675" cy="2604276"/>
          </a:xfrm>
          <a:prstGeom prst="rect">
            <a:avLst/>
          </a:prstGeom>
          <a:noFill/>
          <a:ln>
            <a:noFill/>
          </a:ln>
        </p:spPr>
      </p:pic>
      <p:sp>
        <p:nvSpPr>
          <p:cNvPr id="424" name="Google Shape;424;p70"/>
          <p:cNvSpPr/>
          <p:nvPr/>
        </p:nvSpPr>
        <p:spPr>
          <a:xfrm>
            <a:off x="5060812" y="302614"/>
            <a:ext cx="4419000" cy="616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Complex diseases</a:t>
            </a:r>
            <a:endParaRPr b="1" sz="900"/>
          </a:p>
          <a:p>
            <a:pPr indent="0" lvl="0" marL="0" marR="0" rtl="0" algn="ctr">
              <a:lnSpc>
                <a:spcPct val="100000"/>
              </a:lnSpc>
              <a:spcBef>
                <a:spcPts val="0"/>
              </a:spcBef>
              <a:spcAft>
                <a:spcPts val="0"/>
              </a:spcAft>
              <a:buClr>
                <a:srgbClr val="000000"/>
              </a:buClr>
              <a:buFont typeface="Helvetica Neue"/>
              <a:buNone/>
            </a:pPr>
            <a:r>
              <a:rPr b="1" i="0" lang="en" sz="1500" u="none" cap="none" strike="noStrike">
                <a:solidFill>
                  <a:srgbClr val="000000"/>
                </a:solidFill>
                <a:latin typeface="Helvetica Neue"/>
                <a:ea typeface="Helvetica Neue"/>
                <a:cs typeface="Helvetica Neue"/>
                <a:sym typeface="Helvetica Neue"/>
              </a:rPr>
              <a:t>(multiple genes contribute to risk)</a:t>
            </a:r>
            <a:endParaRPr b="1"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71"/>
          <p:cNvPicPr preferRelativeResize="0"/>
          <p:nvPr/>
        </p:nvPicPr>
        <p:blipFill rotWithShape="1">
          <a:blip r:embed="rId3">
            <a:alphaModFix/>
          </a:blip>
          <a:srcRect b="0" l="0" r="0" t="0"/>
          <a:stretch/>
        </p:blipFill>
        <p:spPr>
          <a:xfrm>
            <a:off x="4483749" y="1232177"/>
            <a:ext cx="4377600" cy="3710400"/>
          </a:xfrm>
          <a:prstGeom prst="rect">
            <a:avLst/>
          </a:prstGeom>
          <a:noFill/>
          <a:ln>
            <a:noFill/>
          </a:ln>
        </p:spPr>
      </p:pic>
      <p:sp>
        <p:nvSpPr>
          <p:cNvPr id="430" name="Google Shape;430;p71"/>
          <p:cNvSpPr/>
          <p:nvPr/>
        </p:nvSpPr>
        <p:spPr>
          <a:xfrm>
            <a:off x="-294680" y="4942582"/>
            <a:ext cx="9144000" cy="154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800" u="sng" cap="none" strike="noStrike">
                <a:solidFill>
                  <a:schemeClr val="hlink"/>
                </a:solidFill>
                <a:latin typeface="Helvetica Neue"/>
                <a:ea typeface="Helvetica Neue"/>
                <a:cs typeface="Helvetica Neue"/>
                <a:sym typeface="Helvetica Neue"/>
                <a:hlinkClick r:id="rId4"/>
              </a:rPr>
              <a:t>http://www.fos.auckland.ac.nz/~howardross/RecreateTheResearch/RTR/images/Coalescence.png</a:t>
            </a:r>
            <a:endParaRPr sz="900"/>
          </a:p>
        </p:txBody>
      </p:sp>
      <p:sp>
        <p:nvSpPr>
          <p:cNvPr id="431" name="Google Shape;431;p71"/>
          <p:cNvSpPr txBox="1"/>
          <p:nvPr>
            <p:ph type="title"/>
          </p:nvPr>
        </p:nvSpPr>
        <p:spPr>
          <a:xfrm>
            <a:off x="500063" y="1339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b="0" i="0" lang="en" sz="4800" u="none" cap="none" strike="noStrike">
                <a:solidFill>
                  <a:srgbClr val="000000"/>
                </a:solidFill>
                <a:latin typeface="Economica"/>
                <a:ea typeface="Economica"/>
                <a:cs typeface="Economica"/>
                <a:sym typeface="Economica"/>
              </a:rPr>
              <a:t>Why do we care?</a:t>
            </a:r>
            <a:endParaRPr sz="4800">
              <a:solidFill>
                <a:srgbClr val="000000"/>
              </a:solidFill>
              <a:latin typeface="Economica"/>
              <a:ea typeface="Economica"/>
              <a:cs typeface="Economica"/>
              <a:sym typeface="Economica"/>
            </a:endParaRPr>
          </a:p>
        </p:txBody>
      </p:sp>
      <p:sp>
        <p:nvSpPr>
          <p:cNvPr id="432" name="Google Shape;432;p71"/>
          <p:cNvSpPr txBox="1"/>
          <p:nvPr>
            <p:ph idx="1" type="body"/>
          </p:nvPr>
        </p:nvSpPr>
        <p:spPr>
          <a:xfrm>
            <a:off x="456950" y="2598550"/>
            <a:ext cx="4062600" cy="515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lang="en" sz="4000">
                <a:solidFill>
                  <a:srgbClr val="38761D"/>
                </a:solidFill>
                <a:latin typeface="Economica"/>
                <a:ea typeface="Economica"/>
                <a:cs typeface="Economica"/>
                <a:sym typeface="Economica"/>
              </a:rPr>
              <a:t>Genetic variants are the "bread crumbs" for tracking evolution</a:t>
            </a:r>
            <a:endParaRPr sz="4000">
              <a:solidFill>
                <a:srgbClr val="38761D"/>
              </a:solidFill>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500063" y="1339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lang="en" sz="4800">
                <a:solidFill>
                  <a:srgbClr val="000000"/>
                </a:solidFill>
                <a:latin typeface="Economica"/>
                <a:ea typeface="Economica"/>
                <a:cs typeface="Economica"/>
                <a:sym typeface="Economica"/>
              </a:rPr>
              <a:t>A typical human genome</a:t>
            </a:r>
            <a:endParaRPr sz="4800">
              <a:solidFill>
                <a:srgbClr val="000000"/>
              </a:solidFill>
              <a:latin typeface="Economica"/>
              <a:ea typeface="Economica"/>
              <a:cs typeface="Economica"/>
              <a:sym typeface="Economica"/>
            </a:endParaRPr>
          </a:p>
        </p:txBody>
      </p:sp>
      <p:sp>
        <p:nvSpPr>
          <p:cNvPr id="438" name="Google Shape;438;p72"/>
          <p:cNvSpPr txBox="1"/>
          <p:nvPr/>
        </p:nvSpPr>
        <p:spPr>
          <a:xfrm>
            <a:off x="347675" y="1793200"/>
            <a:ext cx="8577000" cy="24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highlight>
                  <a:srgbClr val="FFFFFF"/>
                </a:highlight>
                <a:latin typeface="Economica"/>
                <a:ea typeface="Economica"/>
                <a:cs typeface="Economica"/>
                <a:sym typeface="Economica"/>
              </a:rPr>
              <a:t>"</a:t>
            </a:r>
            <a:r>
              <a:rPr lang="en" sz="2700">
                <a:highlight>
                  <a:srgbClr val="FFFFFF"/>
                </a:highlight>
                <a:latin typeface="Economica"/>
                <a:ea typeface="Economica"/>
                <a:cs typeface="Economica"/>
                <a:sym typeface="Economica"/>
              </a:rPr>
              <a:t>We find that a typical [human] genome differs from the reference human genome at </a:t>
            </a:r>
            <a:r>
              <a:rPr b="1" lang="en" sz="2700">
                <a:solidFill>
                  <a:srgbClr val="38761D"/>
                </a:solidFill>
                <a:highlight>
                  <a:srgbClr val="FFFFFF"/>
                </a:highlight>
                <a:latin typeface="Economica"/>
                <a:ea typeface="Economica"/>
                <a:cs typeface="Economica"/>
                <a:sym typeface="Economica"/>
              </a:rPr>
              <a:t>4.1 million to 5.0 million sites</a:t>
            </a:r>
            <a:r>
              <a:rPr lang="en" sz="2700">
                <a:highlight>
                  <a:srgbClr val="FFFFFF"/>
                </a:highlight>
                <a:latin typeface="Economica"/>
                <a:ea typeface="Economica"/>
                <a:cs typeface="Economica"/>
                <a:sym typeface="Economica"/>
              </a:rPr>
              <a:t>. Although &gt;</a:t>
            </a:r>
            <a:r>
              <a:rPr b="1" lang="en" sz="2700">
                <a:solidFill>
                  <a:srgbClr val="38761D"/>
                </a:solidFill>
                <a:highlight>
                  <a:srgbClr val="FFFFFF"/>
                </a:highlight>
                <a:latin typeface="Economica"/>
                <a:ea typeface="Economica"/>
                <a:cs typeface="Economica"/>
                <a:sym typeface="Economica"/>
              </a:rPr>
              <a:t>99.9% of variants consist of SNPs and short indels</a:t>
            </a:r>
            <a:r>
              <a:rPr lang="en" sz="2700">
                <a:highlight>
                  <a:srgbClr val="FFFFFF"/>
                </a:highlight>
                <a:latin typeface="Economica"/>
                <a:ea typeface="Economica"/>
                <a:cs typeface="Economica"/>
                <a:sym typeface="Economica"/>
              </a:rPr>
              <a:t>, structural variants affect more bases: the typical genome contains an estimated </a:t>
            </a:r>
            <a:r>
              <a:rPr b="1" lang="en" sz="2700">
                <a:solidFill>
                  <a:srgbClr val="38761D"/>
                </a:solidFill>
                <a:highlight>
                  <a:srgbClr val="FFFFFF"/>
                </a:highlight>
                <a:latin typeface="Economica"/>
                <a:ea typeface="Economica"/>
                <a:cs typeface="Economica"/>
                <a:sym typeface="Economica"/>
              </a:rPr>
              <a:t>2,100 to 2,500 structural variants</a:t>
            </a:r>
            <a:r>
              <a:rPr lang="en" sz="2700">
                <a:highlight>
                  <a:srgbClr val="FFFFFF"/>
                </a:highlight>
                <a:latin typeface="Economica"/>
                <a:ea typeface="Economica"/>
                <a:cs typeface="Economica"/>
                <a:sym typeface="Economica"/>
              </a:rPr>
              <a:t> (~1,000 large deletions, ~160 copy-number variants, ~915 Alu insertions, ~128 L1 insertions, ~51 SVA insertions,</a:t>
            </a:r>
            <a:r>
              <a:rPr lang="en" sz="2700">
                <a:highlight>
                  <a:srgbClr val="FFFFFF"/>
                </a:highlight>
                <a:latin typeface="Economica"/>
                <a:ea typeface="Economica"/>
                <a:cs typeface="Economica"/>
                <a:sym typeface="Economica"/>
              </a:rPr>
              <a:t> ~4 NUMTs, and</a:t>
            </a:r>
            <a:r>
              <a:rPr lang="en" sz="2700">
                <a:highlight>
                  <a:srgbClr val="FFFFFF"/>
                </a:highlight>
                <a:latin typeface="Economica"/>
                <a:ea typeface="Economica"/>
                <a:cs typeface="Economica"/>
                <a:sym typeface="Economica"/>
              </a:rPr>
              <a:t> ~10 inversions), </a:t>
            </a:r>
            <a:r>
              <a:rPr b="1" lang="en" sz="2700">
                <a:solidFill>
                  <a:srgbClr val="38761D"/>
                </a:solidFill>
                <a:highlight>
                  <a:srgbClr val="FFFFFF"/>
                </a:highlight>
                <a:latin typeface="Economica"/>
                <a:ea typeface="Economica"/>
                <a:cs typeface="Economica"/>
                <a:sym typeface="Economica"/>
              </a:rPr>
              <a:t>affecting ~20 million bases of sequence.</a:t>
            </a:r>
            <a:endParaRPr b="1" sz="2700">
              <a:highlight>
                <a:srgbClr val="FFFFFF"/>
              </a:highlight>
              <a:latin typeface="Economica"/>
              <a:ea typeface="Economica"/>
              <a:cs typeface="Economica"/>
              <a:sym typeface="Economica"/>
            </a:endParaRPr>
          </a:p>
          <a:p>
            <a:pPr indent="0" lvl="0" marL="0" rtl="0" algn="l">
              <a:spcBef>
                <a:spcPts val="0"/>
              </a:spcBef>
              <a:spcAft>
                <a:spcPts val="0"/>
              </a:spcAft>
              <a:buNone/>
            </a:pPr>
            <a:r>
              <a:t/>
            </a:r>
            <a:endParaRPr b="1" sz="2700">
              <a:highlight>
                <a:srgbClr val="FFFFFF"/>
              </a:highlight>
              <a:latin typeface="Economica"/>
              <a:ea typeface="Economica"/>
              <a:cs typeface="Economica"/>
              <a:sym typeface="Economica"/>
            </a:endParaRPr>
          </a:p>
          <a:p>
            <a:pPr indent="0" lvl="0" marL="0" rtl="0" algn="l">
              <a:spcBef>
                <a:spcPts val="0"/>
              </a:spcBef>
              <a:spcAft>
                <a:spcPts val="0"/>
              </a:spcAft>
              <a:buNone/>
            </a:pPr>
            <a:r>
              <a:rPr b="1" lang="en" sz="2700">
                <a:highlight>
                  <a:srgbClr val="FFFFFF"/>
                </a:highlight>
                <a:latin typeface="Economica"/>
                <a:ea typeface="Economica"/>
                <a:cs typeface="Economica"/>
                <a:sym typeface="Economica"/>
              </a:rPr>
              <a:t>Nucleotide diversity (𝚷):</a:t>
            </a:r>
            <a:endParaRPr b="1" sz="2700">
              <a:highlight>
                <a:srgbClr val="FFFFFF"/>
              </a:highlight>
              <a:latin typeface="Economica"/>
              <a:ea typeface="Economica"/>
              <a:cs typeface="Economica"/>
              <a:sym typeface="Economica"/>
            </a:endParaRPr>
          </a:p>
          <a:p>
            <a:pPr indent="457200" lvl="0" marL="0" rtl="0" algn="l">
              <a:spcBef>
                <a:spcPts val="0"/>
              </a:spcBef>
              <a:spcAft>
                <a:spcPts val="0"/>
              </a:spcAft>
              <a:buNone/>
            </a:pPr>
            <a:r>
              <a:rPr b="1" lang="en" sz="2700">
                <a:highlight>
                  <a:srgbClr val="FFFFFF"/>
                </a:highlight>
                <a:latin typeface="Economica"/>
                <a:ea typeface="Economica"/>
                <a:cs typeface="Economica"/>
                <a:sym typeface="Economica"/>
              </a:rPr>
              <a:t>1/756 bp to 1/620 bp</a:t>
            </a:r>
            <a:endParaRPr b="1" sz="2700">
              <a:highlight>
                <a:srgbClr val="FFFFFF"/>
              </a:highlight>
              <a:latin typeface="Economica"/>
              <a:ea typeface="Economica"/>
              <a:cs typeface="Economica"/>
              <a:sym typeface="Economica"/>
            </a:endParaRPr>
          </a:p>
        </p:txBody>
      </p:sp>
      <p:pic>
        <p:nvPicPr>
          <p:cNvPr descr="Untitled.png" id="439" name="Google Shape;439;p72"/>
          <p:cNvPicPr preferRelativeResize="0"/>
          <p:nvPr/>
        </p:nvPicPr>
        <p:blipFill>
          <a:blip r:embed="rId3">
            <a:alphaModFix/>
          </a:blip>
          <a:stretch>
            <a:fillRect/>
          </a:stretch>
        </p:blipFill>
        <p:spPr>
          <a:xfrm>
            <a:off x="5485825" y="3485425"/>
            <a:ext cx="3540775" cy="1522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500063" y="13394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lang="en" sz="4800">
                <a:solidFill>
                  <a:srgbClr val="000000"/>
                </a:solidFill>
                <a:latin typeface="Economica"/>
                <a:ea typeface="Economica"/>
                <a:cs typeface="Economica"/>
                <a:sym typeface="Economica"/>
              </a:rPr>
              <a:t>Useful numbers: thought experiments</a:t>
            </a:r>
            <a:endParaRPr sz="4800">
              <a:solidFill>
                <a:srgbClr val="000000"/>
              </a:solidFill>
              <a:latin typeface="Economica"/>
              <a:ea typeface="Economica"/>
              <a:cs typeface="Economica"/>
              <a:sym typeface="Economica"/>
            </a:endParaRPr>
          </a:p>
        </p:txBody>
      </p:sp>
      <p:sp>
        <p:nvSpPr>
          <p:cNvPr id="445" name="Google Shape;445;p73"/>
          <p:cNvSpPr txBox="1"/>
          <p:nvPr/>
        </p:nvSpPr>
        <p:spPr>
          <a:xfrm>
            <a:off x="49200" y="46739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3"/>
              </a:rPr>
              <a:t>https://web.stanford.edu/group/pritchardlab/HGbook/Release-2023-09/HGBook-2023-09-chapters/HGBook-2023-09-23-ch1.1.pdf</a:t>
            </a:r>
            <a:endParaRPr sz="1200"/>
          </a:p>
        </p:txBody>
      </p:sp>
      <p:pic>
        <p:nvPicPr>
          <p:cNvPr id="446" name="Google Shape;446;p73"/>
          <p:cNvPicPr preferRelativeResize="0"/>
          <p:nvPr/>
        </p:nvPicPr>
        <p:blipFill>
          <a:blip r:embed="rId4">
            <a:alphaModFix/>
          </a:blip>
          <a:stretch>
            <a:fillRect/>
          </a:stretch>
        </p:blipFill>
        <p:spPr>
          <a:xfrm>
            <a:off x="2788200" y="922645"/>
            <a:ext cx="3549556" cy="35988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453638" y="2253595"/>
            <a:ext cx="8125800" cy="636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56D6"/>
              </a:buClr>
              <a:buFont typeface="Lato"/>
              <a:buNone/>
            </a:pPr>
            <a:r>
              <a:rPr lang="en" sz="5200">
                <a:solidFill>
                  <a:srgbClr val="000000"/>
                </a:solidFill>
                <a:latin typeface="Economica"/>
                <a:ea typeface="Economica"/>
                <a:cs typeface="Economica"/>
                <a:sym typeface="Economica"/>
              </a:rPr>
              <a:t>Mutation != Polymorphism (or SNP)</a:t>
            </a:r>
            <a:endParaRPr sz="5200">
              <a:solidFill>
                <a:srgbClr val="000000"/>
              </a:solidFill>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